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256" r:id="rId2"/>
    <p:sldId id="257" r:id="rId3"/>
    <p:sldId id="261" r:id="rId4"/>
    <p:sldId id="329" r:id="rId5"/>
    <p:sldId id="331" r:id="rId6"/>
    <p:sldId id="330" r:id="rId7"/>
    <p:sldId id="325" r:id="rId8"/>
    <p:sldId id="296" r:id="rId9"/>
    <p:sldId id="289" r:id="rId10"/>
    <p:sldId id="307" r:id="rId11"/>
    <p:sldId id="298" r:id="rId12"/>
    <p:sldId id="299" r:id="rId13"/>
    <p:sldId id="300" r:id="rId14"/>
    <p:sldId id="259"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277" r:id="rId32"/>
    <p:sldId id="327" r:id="rId33"/>
    <p:sldId id="328" r:id="rId34"/>
    <p:sldId id="302" r:id="rId35"/>
    <p:sldId id="293" r:id="rId36"/>
    <p:sldId id="283" r:id="rId37"/>
    <p:sldId id="284" r:id="rId38"/>
    <p:sldId id="304" r:id="rId39"/>
    <p:sldId id="260" r:id="rId40"/>
    <p:sldId id="278" r:id="rId41"/>
    <p:sldId id="279" r:id="rId42"/>
    <p:sldId id="280" r:id="rId43"/>
    <p:sldId id="281" r:id="rId44"/>
    <p:sldId id="282" r:id="rId45"/>
    <p:sldId id="286" r:id="rId46"/>
    <p:sldId id="305" r:id="rId47"/>
    <p:sldId id="306" r:id="rId48"/>
    <p:sldId id="288" r:id="rId49"/>
    <p:sldId id="285" r:id="rId50"/>
    <p:sldId id="287" r:id="rId51"/>
  </p:sldIdLst>
  <p:sldSz cx="12192000" cy="6858000"/>
  <p:notesSz cx="679132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7305"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5C7"/>
    <a:srgbClr val="D4D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73333" autoAdjust="0"/>
  </p:normalViewPr>
  <p:slideViewPr>
    <p:cSldViewPr>
      <p:cViewPr varScale="1">
        <p:scale>
          <a:sx n="81" d="100"/>
          <a:sy n="81" d="100"/>
        </p:scale>
        <p:origin x="1704" y="84"/>
      </p:cViewPr>
      <p:guideLst>
        <p:guide orient="horz" pos="3793"/>
        <p:guide pos="7305"/>
      </p:guideLst>
    </p:cSldViewPr>
  </p:slideViewPr>
  <p:outlineViewPr>
    <p:cViewPr>
      <p:scale>
        <a:sx n="33" d="100"/>
        <a:sy n="33" d="100"/>
      </p:scale>
      <p:origin x="0" y="10224"/>
    </p:cViewPr>
  </p:outlineViewPr>
  <p:notesTextViewPr>
    <p:cViewPr>
      <p:scale>
        <a:sx n="100" d="100"/>
        <a:sy n="100" d="100"/>
      </p:scale>
      <p:origin x="0" y="0"/>
    </p:cViewPr>
  </p:notesTextViewPr>
  <p:notesViewPr>
    <p:cSldViewPr showGuides="1">
      <p:cViewPr varScale="1">
        <p:scale>
          <a:sx n="88" d="100"/>
          <a:sy n="88" d="100"/>
        </p:scale>
        <p:origin x="-2622" y="-120"/>
      </p:cViewPr>
      <p:guideLst>
        <p:guide orient="horz" pos="3110"/>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46846" y="0"/>
            <a:ext cx="2942908" cy="493633"/>
          </a:xfrm>
          <a:prstGeom prst="rect">
            <a:avLst/>
          </a:prstGeom>
        </p:spPr>
        <p:txBody>
          <a:bodyPr vert="horz" lIns="91440" tIns="45720" rIns="91440" bIns="45720" rtlCol="0"/>
          <a:lstStyle>
            <a:lvl1pPr algn="r">
              <a:defRPr sz="1200"/>
            </a:lvl1pPr>
          </a:lstStyle>
          <a:p>
            <a:fld id="{931E6113-BF75-4F1B-9EA5-E0C8412D7888}" type="datetimeFigureOut">
              <a:rPr lang="de-DE" smtClean="0"/>
              <a:pPr/>
              <a:t>11.10.2019</a:t>
            </a:fld>
            <a:endParaRPr lang="en-US"/>
          </a:p>
        </p:txBody>
      </p:sp>
      <p:sp>
        <p:nvSpPr>
          <p:cNvPr id="4" name="Fußzeilenplatzhalter 3"/>
          <p:cNvSpPr>
            <a:spLocks noGrp="1"/>
          </p:cNvSpPr>
          <p:nvPr>
            <p:ph type="ftr" sz="quarter" idx="2"/>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46846" y="9377316"/>
            <a:ext cx="2942908" cy="493633"/>
          </a:xfrm>
          <a:prstGeom prst="rect">
            <a:avLst/>
          </a:prstGeom>
        </p:spPr>
        <p:txBody>
          <a:bodyPr vert="horz" lIns="91440" tIns="45720" rIns="91440" bIns="45720" rtlCol="0" anchor="b"/>
          <a:lstStyle>
            <a:lvl1pPr algn="r">
              <a:defRPr sz="1200"/>
            </a:lvl1pPr>
          </a:lstStyle>
          <a:p>
            <a:fld id="{896A25A0-B00E-4A4D-AB7B-0B8DE1C3ED18}" type="slidenum">
              <a:rPr lang="en-US" smtClean="0"/>
              <a:pPr/>
              <a:t>‹Nr.›</a:t>
            </a:fld>
            <a:endParaRPr lang="en-US"/>
          </a:p>
        </p:txBody>
      </p:sp>
    </p:spTree>
    <p:extLst>
      <p:ext uri="{BB962C8B-B14F-4D97-AF65-F5344CB8AC3E}">
        <p14:creationId xmlns:p14="http://schemas.microsoft.com/office/powerpoint/2010/main" val="44259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6846" y="0"/>
            <a:ext cx="2942908" cy="493633"/>
          </a:xfrm>
          <a:prstGeom prst="rect">
            <a:avLst/>
          </a:prstGeom>
        </p:spPr>
        <p:txBody>
          <a:bodyPr vert="horz" lIns="91440" tIns="45720" rIns="91440" bIns="45720" rtlCol="0"/>
          <a:lstStyle>
            <a:lvl1pPr algn="r">
              <a:defRPr sz="1200"/>
            </a:lvl1pPr>
          </a:lstStyle>
          <a:p>
            <a:fld id="{DCD555DF-A998-4826-B2E4-6D27A37DCCB3}" type="datetimeFigureOut">
              <a:rPr lang="de-DE" smtClean="0"/>
              <a:pPr/>
              <a:t>11.10.2019</a:t>
            </a:fld>
            <a:endParaRPr lang="en-US"/>
          </a:p>
        </p:txBody>
      </p:sp>
      <p:sp>
        <p:nvSpPr>
          <p:cNvPr id="4" name="Folienbildplatzhalter 3"/>
          <p:cNvSpPr>
            <a:spLocks noGrp="1" noRot="1" noChangeAspect="1"/>
          </p:cNvSpPr>
          <p:nvPr>
            <p:ph type="sldImg" idx="2"/>
          </p:nvPr>
        </p:nvSpPr>
        <p:spPr>
          <a:xfrm>
            <a:off x="104775" y="739775"/>
            <a:ext cx="658177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133" y="4689515"/>
            <a:ext cx="5433060" cy="4442698"/>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6846" y="9377316"/>
            <a:ext cx="2942908" cy="493633"/>
          </a:xfrm>
          <a:prstGeom prst="rect">
            <a:avLst/>
          </a:prstGeom>
        </p:spPr>
        <p:txBody>
          <a:bodyPr vert="horz" lIns="91440" tIns="45720" rIns="91440" bIns="45720" rtlCol="0" anchor="b"/>
          <a:lstStyle>
            <a:lvl1pPr algn="r">
              <a:defRPr sz="1200"/>
            </a:lvl1pPr>
          </a:lstStyle>
          <a:p>
            <a:fld id="{B2DE17EF-A9BB-4D33-B1DA-2A5BBAB4D44E}" type="slidenum">
              <a:rPr lang="en-US" smtClean="0"/>
              <a:pPr/>
              <a:t>‹Nr.›</a:t>
            </a:fld>
            <a:endParaRPr lang="en-US"/>
          </a:p>
        </p:txBody>
      </p:sp>
    </p:spTree>
    <p:extLst>
      <p:ext uri="{BB962C8B-B14F-4D97-AF65-F5344CB8AC3E}">
        <p14:creationId xmlns:p14="http://schemas.microsoft.com/office/powerpoint/2010/main" val="245719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a:t>
            </a:fld>
            <a:endParaRPr lang="en-US"/>
          </a:p>
        </p:txBody>
      </p:sp>
    </p:spTree>
    <p:extLst>
      <p:ext uri="{BB962C8B-B14F-4D97-AF65-F5344CB8AC3E}">
        <p14:creationId xmlns:p14="http://schemas.microsoft.com/office/powerpoint/2010/main" val="24657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BFBD87E-81B2-4C50-8C8B-FF6192D750D7}" type="slidenum">
              <a:t>21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Vermutlich</a:t>
            </a:r>
            <a:r>
              <a:rPr lang="en-GB" dirty="0" smtClean="0"/>
              <a:t>, </a:t>
            </a:r>
            <a:r>
              <a:rPr lang="en-GB" dirty="0" err="1" smtClean="0"/>
              <a:t>weil</a:t>
            </a:r>
            <a:r>
              <a:rPr lang="en-GB" dirty="0" smtClean="0"/>
              <a:t> der </a:t>
            </a:r>
            <a:r>
              <a:rPr lang="en-GB" dirty="0" err="1" smtClean="0"/>
              <a:t>nie</a:t>
            </a:r>
            <a:r>
              <a:rPr lang="en-GB" dirty="0" smtClean="0"/>
              <a:t> </a:t>
            </a:r>
            <a:r>
              <a:rPr lang="en-GB" dirty="0" err="1" smtClean="0"/>
              <a:t>gefunden</a:t>
            </a:r>
            <a:r>
              <a:rPr lang="en-GB" baseline="0" dirty="0" smtClean="0"/>
              <a:t> </a:t>
            </a:r>
            <a:r>
              <a:rPr lang="en-GB" baseline="0" dirty="0" err="1" smtClean="0"/>
              <a:t>wurde</a:t>
            </a:r>
            <a:r>
              <a:rPr lang="en-GB" baseline="0" dirty="0" smtClean="0"/>
              <a:t>, </a:t>
            </a:r>
            <a:r>
              <a:rPr lang="en-GB" baseline="0" dirty="0" err="1" smtClean="0"/>
              <a:t>kann</a:t>
            </a:r>
            <a:r>
              <a:rPr lang="en-GB" baseline="0" dirty="0" smtClean="0"/>
              <a:t> </a:t>
            </a:r>
            <a:r>
              <a:rPr lang="en-GB" baseline="0" dirty="0" err="1" smtClean="0"/>
              <a:t>nicht</a:t>
            </a:r>
            <a:r>
              <a:rPr lang="en-GB" baseline="0" dirty="0" smtClean="0"/>
              <a:t> </a:t>
            </a:r>
            <a:r>
              <a:rPr lang="en-GB" baseline="0" dirty="0" err="1" smtClean="0"/>
              <a:t>abschließend</a:t>
            </a:r>
            <a:r>
              <a:rPr lang="en-GB" baseline="0" dirty="0" smtClean="0"/>
              <a:t> die </a:t>
            </a:r>
            <a:r>
              <a:rPr lang="en-GB" baseline="0" dirty="0" err="1" smtClean="0"/>
              <a:t>Ursache</a:t>
            </a:r>
            <a:r>
              <a:rPr lang="en-GB" baseline="0" dirty="0" smtClean="0"/>
              <a:t> </a:t>
            </a:r>
            <a:r>
              <a:rPr lang="en-GB" baseline="0" dirty="0" err="1" smtClean="0"/>
              <a:t>geklärt</a:t>
            </a:r>
            <a:r>
              <a:rPr lang="en-GB" baseline="0" dirty="0" smtClean="0"/>
              <a:t> </a:t>
            </a:r>
            <a:r>
              <a:rPr lang="en-GB" baseline="0" dirty="0" err="1" smtClean="0"/>
              <a:t>werden</a:t>
            </a:r>
            <a:endParaRPr lang="en-GB" dirty="0"/>
          </a:p>
        </p:txBody>
      </p:sp>
    </p:spTree>
    <p:extLst>
      <p:ext uri="{BB962C8B-B14F-4D97-AF65-F5344CB8AC3E}">
        <p14:creationId xmlns:p14="http://schemas.microsoft.com/office/powerpoint/2010/main" val="426073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7A44601-6963-485C-AD9C-1F7CA5E4800D}" type="slidenum">
              <a:t>22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dirty="0"/>
          </a:p>
        </p:txBody>
      </p:sp>
    </p:spTree>
    <p:extLst>
      <p:ext uri="{BB962C8B-B14F-4D97-AF65-F5344CB8AC3E}">
        <p14:creationId xmlns:p14="http://schemas.microsoft.com/office/powerpoint/2010/main" val="297525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6D11C5D-A9EB-4814-9880-EB0C3A27A306}" type="slidenum">
              <a:t>23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Switch A</a:t>
            </a:r>
            <a:r>
              <a:rPr lang="en-GB" baseline="0" dirty="0" smtClean="0"/>
              <a:t> hat </a:t>
            </a:r>
            <a:r>
              <a:rPr lang="en-GB" baseline="0" dirty="0" err="1" smtClean="0"/>
              <a:t>einen</a:t>
            </a:r>
            <a:r>
              <a:rPr lang="en-GB" baseline="0" dirty="0" smtClean="0"/>
              <a:t> Broadcast </a:t>
            </a:r>
            <a:r>
              <a:rPr lang="en-GB" baseline="0" dirty="0" err="1" smtClean="0"/>
              <a:t>gesendet</a:t>
            </a:r>
            <a:r>
              <a:rPr lang="en-GB" baseline="0" dirty="0" smtClean="0"/>
              <a:t>, </a:t>
            </a:r>
            <a:r>
              <a:rPr lang="en-GB" baseline="0" dirty="0" err="1" smtClean="0"/>
              <a:t>dass</a:t>
            </a:r>
            <a:r>
              <a:rPr lang="en-GB" baseline="0" dirty="0" smtClean="0"/>
              <a:t> </a:t>
            </a:r>
            <a:r>
              <a:rPr lang="en-GB" baseline="0" dirty="0" err="1" smtClean="0"/>
              <a:t>er</a:t>
            </a:r>
            <a:r>
              <a:rPr lang="en-GB" baseline="0" dirty="0" smtClean="0"/>
              <a:t> </a:t>
            </a:r>
            <a:r>
              <a:rPr lang="en-GB" baseline="0" dirty="0" err="1" smtClean="0"/>
              <a:t>keine</a:t>
            </a:r>
            <a:r>
              <a:rPr lang="en-GB" baseline="0" dirty="0" smtClean="0"/>
              <a:t> </a:t>
            </a:r>
            <a:r>
              <a:rPr lang="en-GB" baseline="0" dirty="0" err="1" smtClean="0"/>
              <a:t>Nachrichten</a:t>
            </a:r>
            <a:r>
              <a:rPr lang="en-GB" baseline="0" dirty="0" smtClean="0"/>
              <a:t> </a:t>
            </a:r>
            <a:r>
              <a:rPr lang="en-GB" baseline="0" dirty="0" err="1" smtClean="0"/>
              <a:t>mehr</a:t>
            </a:r>
            <a:r>
              <a:rPr lang="en-GB" baseline="0" dirty="0" smtClean="0"/>
              <a:t> </a:t>
            </a:r>
            <a:r>
              <a:rPr lang="en-GB" baseline="0" dirty="0" err="1" smtClean="0"/>
              <a:t>akzeptiert</a:t>
            </a:r>
            <a:r>
              <a:rPr lang="en-GB" baseline="0" dirty="0" smtClean="0"/>
              <a:t> und </a:t>
            </a:r>
            <a:r>
              <a:rPr lang="en-GB" baseline="0" dirty="0" err="1" smtClean="0"/>
              <a:t>sich</a:t>
            </a:r>
            <a:r>
              <a:rPr lang="en-GB" baseline="0" dirty="0" smtClean="0"/>
              <a:t> </a:t>
            </a:r>
            <a:r>
              <a:rPr lang="en-GB" baseline="0" dirty="0" err="1" smtClean="0"/>
              <a:t>dann</a:t>
            </a:r>
            <a:r>
              <a:rPr lang="en-GB" baseline="0" dirty="0" smtClean="0"/>
              <a:t> </a:t>
            </a:r>
            <a:r>
              <a:rPr lang="en-GB" baseline="0" dirty="0" err="1" smtClean="0"/>
              <a:t>neu</a:t>
            </a:r>
            <a:r>
              <a:rPr lang="en-GB" baseline="0" dirty="0" smtClean="0"/>
              <a:t> </a:t>
            </a:r>
            <a:r>
              <a:rPr lang="en-GB" baseline="0" dirty="0" err="1" smtClean="0"/>
              <a:t>gestartet</a:t>
            </a:r>
            <a:r>
              <a:rPr lang="en-GB" baseline="0" dirty="0" smtClean="0"/>
              <a:t> und </a:t>
            </a:r>
            <a:r>
              <a:rPr lang="en-GB" baseline="0" dirty="0" err="1" smtClean="0"/>
              <a:t>einen</a:t>
            </a:r>
            <a:r>
              <a:rPr lang="en-GB" baseline="0" dirty="0" smtClean="0"/>
              <a:t> broadcast </a:t>
            </a:r>
            <a:r>
              <a:rPr lang="en-GB" baseline="0" dirty="0" err="1" smtClean="0"/>
              <a:t>gesendet</a:t>
            </a:r>
            <a:r>
              <a:rPr lang="en-GB" baseline="0" dirty="0" smtClean="0"/>
              <a:t>,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jetzt</a:t>
            </a:r>
            <a:r>
              <a:rPr lang="en-GB" baseline="0" dirty="0" smtClean="0"/>
              <a:t> </a:t>
            </a:r>
            <a:r>
              <a:rPr lang="en-GB" baseline="0" dirty="0" err="1" smtClean="0"/>
              <a:t>wieder</a:t>
            </a:r>
            <a:r>
              <a:rPr lang="en-GB" baseline="0" dirty="0" smtClean="0"/>
              <a:t> da </a:t>
            </a:r>
            <a:r>
              <a:rPr lang="en-GB" baseline="0" dirty="0" err="1" smtClean="0"/>
              <a:t>ist</a:t>
            </a:r>
            <a:r>
              <a:rPr lang="en-GB" baseline="0" dirty="0" smtClean="0"/>
              <a:t>. Switch B hat </a:t>
            </a:r>
            <a:r>
              <a:rPr lang="en-GB" baseline="0" dirty="0" err="1" smtClean="0"/>
              <a:t>sich</a:t>
            </a:r>
            <a:r>
              <a:rPr lang="en-GB" baseline="0" dirty="0" smtClean="0"/>
              <a:t> </a:t>
            </a:r>
            <a:r>
              <a:rPr lang="en-GB" baseline="0" dirty="0" err="1" smtClean="0"/>
              <a:t>resettet</a:t>
            </a:r>
            <a:r>
              <a:rPr lang="en-GB" baseline="0" dirty="0" smtClean="0"/>
              <a:t>, um </a:t>
            </a:r>
            <a:r>
              <a:rPr lang="en-GB" baseline="0" dirty="0" err="1" smtClean="0"/>
              <a:t>damit</a:t>
            </a:r>
            <a:r>
              <a:rPr lang="en-GB" baseline="0" dirty="0" smtClean="0"/>
              <a:t> </a:t>
            </a:r>
            <a:r>
              <a:rPr lang="en-GB" baseline="0" dirty="0" err="1" smtClean="0"/>
              <a:t>er</a:t>
            </a:r>
            <a:r>
              <a:rPr lang="en-GB" baseline="0" dirty="0" smtClean="0"/>
              <a:t> Switch A </a:t>
            </a:r>
            <a:r>
              <a:rPr lang="en-GB" baseline="0" dirty="0" err="1" smtClean="0"/>
              <a:t>wieder</a:t>
            </a:r>
            <a:r>
              <a:rPr lang="en-GB" baseline="0" dirty="0" smtClean="0"/>
              <a:t> </a:t>
            </a:r>
            <a:r>
              <a:rPr lang="en-GB" baseline="0" dirty="0" err="1" smtClean="0"/>
              <a:t>als</a:t>
            </a:r>
            <a:r>
              <a:rPr lang="en-GB" baseline="0" dirty="0" smtClean="0"/>
              <a:t> </a:t>
            </a:r>
            <a:r>
              <a:rPr lang="en-GB" baseline="0" dirty="0" err="1" smtClean="0"/>
              <a:t>funktionierend</a:t>
            </a:r>
            <a:r>
              <a:rPr lang="en-GB" baseline="0" dirty="0" smtClean="0"/>
              <a:t> </a:t>
            </a:r>
            <a:r>
              <a:rPr lang="en-GB" baseline="0" dirty="0" err="1" smtClean="0"/>
              <a:t>einstuft</a:t>
            </a:r>
            <a:r>
              <a:rPr lang="en-GB" baseline="0" dirty="0" smtClean="0"/>
              <a:t>. </a:t>
            </a:r>
            <a:r>
              <a:rPr lang="en-GB" baseline="0" dirty="0" err="1" smtClean="0"/>
              <a:t>Während</a:t>
            </a:r>
            <a:r>
              <a:rPr lang="en-GB" baseline="0" dirty="0" smtClean="0"/>
              <a:t> des </a:t>
            </a:r>
            <a:r>
              <a:rPr lang="en-GB" baseline="0" dirty="0" err="1" smtClean="0"/>
              <a:t>Resettings</a:t>
            </a:r>
            <a:r>
              <a:rPr lang="en-GB" baseline="0" dirty="0" smtClean="0"/>
              <a:t> hat Switch A </a:t>
            </a:r>
            <a:r>
              <a:rPr lang="en-GB" baseline="0" dirty="0" err="1" smtClean="0"/>
              <a:t>aber</a:t>
            </a:r>
            <a:r>
              <a:rPr lang="en-GB" baseline="0" dirty="0" smtClean="0"/>
              <a:t> </a:t>
            </a:r>
            <a:r>
              <a:rPr lang="en-GB" baseline="0" dirty="0" err="1" smtClean="0"/>
              <a:t>schon</a:t>
            </a:r>
            <a:r>
              <a:rPr lang="en-GB" baseline="0" dirty="0" smtClean="0"/>
              <a:t> </a:t>
            </a:r>
            <a:r>
              <a:rPr lang="en-GB" baseline="0" dirty="0" err="1" smtClean="0"/>
              <a:t>wieder</a:t>
            </a:r>
            <a:r>
              <a:rPr lang="en-GB" baseline="0" dirty="0" smtClean="0"/>
              <a:t> </a:t>
            </a:r>
            <a:r>
              <a:rPr lang="en-GB" baseline="0" dirty="0" err="1" smtClean="0"/>
              <a:t>Nachrichten</a:t>
            </a:r>
            <a:r>
              <a:rPr lang="en-GB" baseline="0" dirty="0" smtClean="0"/>
              <a:t> </a:t>
            </a:r>
            <a:r>
              <a:rPr lang="en-GB" baseline="0" dirty="0" err="1" smtClean="0"/>
              <a:t>gesendet</a:t>
            </a:r>
            <a:r>
              <a:rPr lang="en-GB" baseline="0" dirty="0" smtClean="0"/>
              <a:t> und </a:t>
            </a:r>
            <a:r>
              <a:rPr lang="en-GB" baseline="0" dirty="0" err="1" smtClean="0"/>
              <a:t>empfangen</a:t>
            </a:r>
            <a:r>
              <a:rPr lang="en-GB" baseline="0" dirty="0" smtClean="0"/>
              <a:t>, was Switch B </a:t>
            </a:r>
            <a:r>
              <a:rPr lang="en-GB" baseline="0" dirty="0" err="1" smtClean="0"/>
              <a:t>verwirrt</a:t>
            </a:r>
            <a:r>
              <a:rPr lang="en-GB" baseline="0" dirty="0" smtClean="0"/>
              <a:t> hat (</a:t>
            </a:r>
            <a:r>
              <a:rPr lang="en-GB" baseline="0" dirty="0" err="1" smtClean="0"/>
              <a:t>bei</a:t>
            </a:r>
            <a:r>
              <a:rPr lang="en-GB" baseline="0" dirty="0" smtClean="0"/>
              <a:t> </a:t>
            </a:r>
            <a:r>
              <a:rPr lang="en-GB" baseline="0" dirty="0" err="1" smtClean="0"/>
              <a:t>dem</a:t>
            </a:r>
            <a:r>
              <a:rPr lang="en-GB" baseline="0" dirty="0" smtClean="0"/>
              <a:t> </a:t>
            </a:r>
            <a:r>
              <a:rPr lang="en-GB" baseline="0" dirty="0" err="1" smtClean="0"/>
              <a:t>geht</a:t>
            </a:r>
            <a:r>
              <a:rPr lang="en-GB" baseline="0" dirty="0" smtClean="0"/>
              <a:t> Switch A </a:t>
            </a:r>
            <a:r>
              <a:rPr lang="en-GB" baseline="0" dirty="0" err="1" smtClean="0"/>
              <a:t>immer</a:t>
            </a:r>
            <a:r>
              <a:rPr lang="en-GB" baseline="0" dirty="0" smtClean="0"/>
              <a:t> </a:t>
            </a:r>
            <a:r>
              <a:rPr lang="en-GB" baseline="0" dirty="0" err="1" smtClean="0"/>
              <a:t>noch</a:t>
            </a:r>
            <a:r>
              <a:rPr lang="en-GB" baseline="0" dirty="0" smtClean="0"/>
              <a:t> </a:t>
            </a:r>
            <a:r>
              <a:rPr lang="en-GB" baseline="0" dirty="0" err="1" smtClean="0"/>
              <a:t>nicht</a:t>
            </a:r>
            <a:r>
              <a:rPr lang="en-GB" baseline="0" dirty="0" smtClean="0"/>
              <a:t>). </a:t>
            </a:r>
            <a:r>
              <a:rPr lang="en-GB" baseline="0" dirty="0" err="1" smtClean="0"/>
              <a:t>Dann</a:t>
            </a:r>
            <a:r>
              <a:rPr lang="en-GB" baseline="0" dirty="0" smtClean="0"/>
              <a:t> hat </a:t>
            </a:r>
            <a:r>
              <a:rPr lang="en-GB" baseline="0" dirty="0" err="1" smtClean="0"/>
              <a:t>sich</a:t>
            </a:r>
            <a:r>
              <a:rPr lang="en-GB" baseline="0" dirty="0" smtClean="0"/>
              <a:t> Switch B </a:t>
            </a:r>
            <a:r>
              <a:rPr lang="en-GB" baseline="0" dirty="0" err="1" smtClean="0"/>
              <a:t>abgestellt</a:t>
            </a:r>
            <a:r>
              <a:rPr lang="en-GB" baseline="0" dirty="0" smtClean="0"/>
              <a:t> und </a:t>
            </a:r>
            <a:r>
              <a:rPr lang="en-GB" baseline="0" dirty="0" err="1" smtClean="0"/>
              <a:t>neu</a:t>
            </a:r>
            <a:r>
              <a:rPr lang="en-GB" baseline="0" dirty="0" smtClean="0"/>
              <a:t> </a:t>
            </a:r>
            <a:r>
              <a:rPr lang="en-GB" baseline="0" dirty="0" err="1" smtClean="0"/>
              <a:t>gestartet</a:t>
            </a:r>
            <a:r>
              <a:rPr lang="en-GB" baseline="0" dirty="0" smtClean="0"/>
              <a:t>, </a:t>
            </a:r>
            <a:r>
              <a:rPr lang="en-GB" baseline="0" dirty="0" err="1" smtClean="0"/>
              <a:t>dabei</a:t>
            </a:r>
            <a:r>
              <a:rPr lang="en-GB" baseline="0" dirty="0" smtClean="0"/>
              <a:t> die </a:t>
            </a:r>
            <a:r>
              <a:rPr lang="en-GB" baseline="0" dirty="0" err="1" smtClean="0"/>
              <a:t>Nachrichten</a:t>
            </a:r>
            <a:r>
              <a:rPr lang="en-GB" baseline="0" dirty="0" smtClean="0"/>
              <a:t> </a:t>
            </a:r>
            <a:r>
              <a:rPr lang="en-GB" baseline="0" dirty="0" err="1" smtClean="0"/>
              <a:t>geschickt</a:t>
            </a:r>
            <a:r>
              <a:rPr lang="en-GB" baseline="0" dirty="0" smtClean="0"/>
              <a:t>,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erstmal</a:t>
            </a:r>
            <a:r>
              <a:rPr lang="en-GB" baseline="0" dirty="0" smtClean="0"/>
              <a:t> </a:t>
            </a:r>
            <a:r>
              <a:rPr lang="en-GB" baseline="0" dirty="0" err="1" smtClean="0"/>
              <a:t>nicht</a:t>
            </a:r>
            <a:r>
              <a:rPr lang="en-GB" baseline="0" dirty="0" smtClean="0"/>
              <a:t> </a:t>
            </a:r>
            <a:r>
              <a:rPr lang="en-GB" baseline="0" dirty="0" err="1" smtClean="0"/>
              <a:t>funktionert</a:t>
            </a:r>
            <a:r>
              <a:rPr lang="en-GB" baseline="0" dirty="0" smtClean="0"/>
              <a:t> </a:t>
            </a:r>
            <a:r>
              <a:rPr lang="en-GB" baseline="0" dirty="0" err="1" smtClean="0"/>
              <a:t>bzw</a:t>
            </a:r>
            <a:r>
              <a:rPr lang="en-GB" baseline="0" dirty="0" smtClean="0"/>
              <a:t>. </a:t>
            </a:r>
            <a:r>
              <a:rPr lang="en-GB" baseline="0" dirty="0" err="1" smtClean="0"/>
              <a:t>nach</a:t>
            </a:r>
            <a:r>
              <a:rPr lang="en-GB" baseline="0" dirty="0" smtClean="0"/>
              <a:t> </a:t>
            </a:r>
            <a:r>
              <a:rPr lang="en-GB" baseline="0" dirty="0" err="1" smtClean="0"/>
              <a:t>dem</a:t>
            </a:r>
            <a:r>
              <a:rPr lang="en-GB" baseline="0" dirty="0" smtClean="0"/>
              <a:t> </a:t>
            </a:r>
            <a:r>
              <a:rPr lang="en-GB" baseline="0" dirty="0" err="1" smtClean="0"/>
              <a:t>Neustart</a:t>
            </a:r>
            <a:r>
              <a:rPr lang="en-GB" baseline="0" dirty="0" smtClean="0"/>
              <a:t> </a:t>
            </a:r>
            <a:r>
              <a:rPr lang="en-GB" baseline="0" dirty="0" err="1" smtClean="0"/>
              <a:t>wieder</a:t>
            </a:r>
            <a:r>
              <a:rPr lang="en-GB" baseline="0" dirty="0" smtClean="0"/>
              <a:t> </a:t>
            </a:r>
            <a:r>
              <a:rPr lang="en-GB" baseline="0" dirty="0" err="1" smtClean="0"/>
              <a:t>funktioniert</a:t>
            </a:r>
            <a:r>
              <a:rPr lang="en-GB" baseline="0" dirty="0" smtClean="0"/>
              <a:t>. Die </a:t>
            </a:r>
            <a:r>
              <a:rPr lang="en-GB" baseline="0" dirty="0" err="1" smtClean="0"/>
              <a:t>benachbarten</a:t>
            </a:r>
            <a:r>
              <a:rPr lang="en-GB" baseline="0" dirty="0" smtClean="0"/>
              <a:t> Switches </a:t>
            </a:r>
            <a:r>
              <a:rPr lang="en-GB" baseline="0" dirty="0" err="1" smtClean="0"/>
              <a:t>waren</a:t>
            </a:r>
            <a:r>
              <a:rPr lang="en-GB" baseline="0" dirty="0" smtClean="0"/>
              <a:t> </a:t>
            </a:r>
            <a:r>
              <a:rPr lang="en-GB" baseline="0" dirty="0" err="1" smtClean="0"/>
              <a:t>gerade</a:t>
            </a:r>
            <a:r>
              <a:rPr lang="en-GB" baseline="0" dirty="0" smtClean="0"/>
              <a:t> </a:t>
            </a:r>
            <a:r>
              <a:rPr lang="en-GB" baseline="0" dirty="0" err="1" smtClean="0"/>
              <a:t>beim</a:t>
            </a:r>
            <a:r>
              <a:rPr lang="en-GB" baseline="0" dirty="0" smtClean="0"/>
              <a:t> </a:t>
            </a:r>
            <a:r>
              <a:rPr lang="en-GB" baseline="0" dirty="0" err="1" smtClean="0"/>
              <a:t>resetten</a:t>
            </a:r>
            <a:r>
              <a:rPr lang="en-GB" baseline="0" dirty="0" smtClean="0"/>
              <a:t>, also </a:t>
            </a:r>
            <a:r>
              <a:rPr lang="en-GB" baseline="0" dirty="0" err="1" smtClean="0"/>
              <a:t>dann</a:t>
            </a:r>
            <a:r>
              <a:rPr lang="en-GB" baseline="0" dirty="0" smtClean="0"/>
              <a:t> Switch B </a:t>
            </a:r>
            <a:r>
              <a:rPr lang="en-GB" baseline="0" dirty="0" err="1" smtClean="0"/>
              <a:t>schon</a:t>
            </a:r>
            <a:r>
              <a:rPr lang="en-GB" baseline="0" dirty="0" smtClean="0"/>
              <a:t> </a:t>
            </a:r>
            <a:r>
              <a:rPr lang="en-GB" baseline="0" dirty="0" err="1" smtClean="0"/>
              <a:t>wieder</a:t>
            </a:r>
            <a:r>
              <a:rPr lang="en-GB" baseline="0" dirty="0" smtClean="0"/>
              <a:t> </a:t>
            </a:r>
            <a:r>
              <a:rPr lang="en-GB" baseline="0" dirty="0" err="1" smtClean="0"/>
              <a:t>Nachrichten</a:t>
            </a:r>
            <a:r>
              <a:rPr lang="en-GB" baseline="0" dirty="0" smtClean="0"/>
              <a:t> </a:t>
            </a:r>
            <a:r>
              <a:rPr lang="en-GB" baseline="0" dirty="0" err="1" smtClean="0"/>
              <a:t>geschickt</a:t>
            </a:r>
            <a:r>
              <a:rPr lang="en-GB" baseline="0" dirty="0" smtClean="0"/>
              <a:t> hat… -&gt; </a:t>
            </a:r>
            <a:r>
              <a:rPr lang="en-GB" baseline="0" dirty="0" err="1" smtClean="0"/>
              <a:t>Kettenreaktion</a:t>
            </a:r>
            <a:endParaRPr lang="en-GB" dirty="0"/>
          </a:p>
        </p:txBody>
      </p:sp>
    </p:spTree>
    <p:extLst>
      <p:ext uri="{BB962C8B-B14F-4D97-AF65-F5344CB8AC3E}">
        <p14:creationId xmlns:p14="http://schemas.microsoft.com/office/powerpoint/2010/main" val="34009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EE96CFE6-11EA-420E-8CDA-98D5E46211DC}" type="slidenum">
              <a:t>24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US</a:t>
            </a:r>
            <a:r>
              <a:rPr lang="en-GB" baseline="0" dirty="0" smtClean="0"/>
              <a:t> </a:t>
            </a:r>
            <a:r>
              <a:rPr lang="en-GB" baseline="0" dirty="0" err="1" smtClean="0"/>
              <a:t>Spionageflugzeug</a:t>
            </a:r>
            <a:r>
              <a:rPr lang="en-GB" baseline="0" dirty="0" smtClean="0"/>
              <a:t> </a:t>
            </a:r>
            <a:r>
              <a:rPr lang="en-GB" baseline="0" dirty="0" err="1" smtClean="0"/>
              <a:t>fliegt</a:t>
            </a:r>
            <a:r>
              <a:rPr lang="en-GB" baseline="0" dirty="0" smtClean="0"/>
              <a:t> 18.000 Meter (</a:t>
            </a:r>
            <a:r>
              <a:rPr lang="en-GB" baseline="0" dirty="0" err="1" smtClean="0"/>
              <a:t>statt</a:t>
            </a:r>
            <a:r>
              <a:rPr lang="en-GB" baseline="0" dirty="0" smtClean="0"/>
              <a:t> der </a:t>
            </a:r>
            <a:r>
              <a:rPr lang="en-GB" baseline="0" dirty="0" err="1" smtClean="0"/>
              <a:t>üblichen</a:t>
            </a:r>
            <a:r>
              <a:rPr lang="en-GB" baseline="0" dirty="0" smtClean="0"/>
              <a:t> 10.000). Das hat die </a:t>
            </a:r>
            <a:r>
              <a:rPr lang="en-GB" baseline="0" dirty="0" err="1" smtClean="0"/>
              <a:t>Flugkontrollsoftware</a:t>
            </a:r>
            <a:r>
              <a:rPr lang="en-GB" baseline="0" dirty="0" smtClean="0"/>
              <a:t> </a:t>
            </a:r>
            <a:r>
              <a:rPr lang="en-GB" baseline="0" dirty="0" err="1" smtClean="0"/>
              <a:t>verwirrt</a:t>
            </a:r>
            <a:r>
              <a:rPr lang="en-GB" baseline="0" dirty="0" smtClean="0"/>
              <a:t> und </a:t>
            </a:r>
            <a:r>
              <a:rPr lang="en-GB" baseline="0" dirty="0" err="1" smtClean="0"/>
              <a:t>sie</a:t>
            </a:r>
            <a:r>
              <a:rPr lang="en-GB" baseline="0" dirty="0" smtClean="0"/>
              <a:t> </a:t>
            </a:r>
            <a:r>
              <a:rPr lang="en-GB" baseline="0" dirty="0" err="1" smtClean="0"/>
              <a:t>wollte</a:t>
            </a:r>
            <a:r>
              <a:rPr lang="en-GB" baseline="0" dirty="0" smtClean="0"/>
              <a:t> die </a:t>
            </a:r>
            <a:r>
              <a:rPr lang="en-GB" baseline="0" dirty="0" err="1" smtClean="0"/>
              <a:t>Maschine</a:t>
            </a:r>
            <a:r>
              <a:rPr lang="en-GB" baseline="0" dirty="0" smtClean="0"/>
              <a:t> </a:t>
            </a:r>
            <a:r>
              <a:rPr lang="en-GB" baseline="0" dirty="0" err="1" smtClean="0"/>
              <a:t>wieder</a:t>
            </a:r>
            <a:r>
              <a:rPr lang="en-GB" baseline="0" dirty="0" smtClean="0"/>
              <a:t> auf 10.000 </a:t>
            </a:r>
            <a:r>
              <a:rPr lang="en-GB" baseline="0" dirty="0" err="1" smtClean="0"/>
              <a:t>lotsen</a:t>
            </a:r>
            <a:r>
              <a:rPr lang="en-GB" baseline="0" dirty="0" smtClean="0"/>
              <a:t> und hat </a:t>
            </a:r>
            <a:r>
              <a:rPr lang="en-GB" baseline="0" dirty="0" err="1" smtClean="0"/>
              <a:t>dabei</a:t>
            </a:r>
            <a:r>
              <a:rPr lang="en-GB" baseline="0" dirty="0" smtClean="0"/>
              <a:t> </a:t>
            </a:r>
            <a:r>
              <a:rPr lang="en-GB" baseline="0" dirty="0" err="1" smtClean="0"/>
              <a:t>alle</a:t>
            </a:r>
            <a:r>
              <a:rPr lang="en-GB" baseline="0" dirty="0" smtClean="0"/>
              <a:t> </a:t>
            </a:r>
            <a:r>
              <a:rPr lang="en-GB" baseline="0" dirty="0" err="1" smtClean="0"/>
              <a:t>anderen</a:t>
            </a:r>
            <a:r>
              <a:rPr lang="en-GB" baseline="0" dirty="0" smtClean="0"/>
              <a:t> </a:t>
            </a:r>
            <a:r>
              <a:rPr lang="en-GB" baseline="0" dirty="0" err="1" smtClean="0"/>
              <a:t>Maschinen</a:t>
            </a:r>
            <a:r>
              <a:rPr lang="en-GB" baseline="0" dirty="0" smtClean="0"/>
              <a:t> </a:t>
            </a:r>
            <a:r>
              <a:rPr lang="en-GB" baseline="0" dirty="0" err="1" smtClean="0"/>
              <a:t>versucht</a:t>
            </a:r>
            <a:r>
              <a:rPr lang="en-GB" baseline="0" dirty="0" smtClean="0"/>
              <a:t>, </a:t>
            </a:r>
            <a:r>
              <a:rPr lang="en-GB" baseline="0" dirty="0" err="1" smtClean="0"/>
              <a:t>umzuleiten</a:t>
            </a:r>
            <a:r>
              <a:rPr lang="en-GB" baseline="0" dirty="0" smtClean="0"/>
              <a:t> und hat </a:t>
            </a:r>
            <a:r>
              <a:rPr lang="en-GB" baseline="0" dirty="0" err="1" smtClean="0"/>
              <a:t>dabei</a:t>
            </a:r>
            <a:r>
              <a:rPr lang="en-GB" baseline="0" dirty="0" smtClean="0"/>
              <a:t> </a:t>
            </a:r>
            <a:r>
              <a:rPr lang="en-GB" baseline="0" dirty="0" err="1" smtClean="0"/>
              <a:t>zu</a:t>
            </a:r>
            <a:r>
              <a:rPr lang="en-GB" baseline="0" dirty="0" smtClean="0"/>
              <a:t> </a:t>
            </a:r>
            <a:r>
              <a:rPr lang="en-GB" baseline="0" dirty="0" err="1" smtClean="0"/>
              <a:t>viele</a:t>
            </a:r>
            <a:r>
              <a:rPr lang="en-GB" baseline="0" dirty="0" smtClean="0"/>
              <a:t> </a:t>
            </a:r>
            <a:r>
              <a:rPr lang="en-GB" baseline="0" dirty="0" err="1" smtClean="0"/>
              <a:t>Kursberechnungen</a:t>
            </a:r>
            <a:r>
              <a:rPr lang="en-GB" baseline="0" dirty="0" smtClean="0"/>
              <a:t> Machen </a:t>
            </a:r>
            <a:r>
              <a:rPr lang="en-GB" baseline="0" dirty="0" err="1" smtClean="0"/>
              <a:t>müssen</a:t>
            </a:r>
            <a:r>
              <a:rPr lang="en-GB" baseline="0" dirty="0" smtClean="0"/>
              <a:t>.</a:t>
            </a:r>
            <a:endParaRPr lang="en-GB" dirty="0"/>
          </a:p>
        </p:txBody>
      </p:sp>
    </p:spTree>
    <p:extLst>
      <p:ext uri="{BB962C8B-B14F-4D97-AF65-F5344CB8AC3E}">
        <p14:creationId xmlns:p14="http://schemas.microsoft.com/office/powerpoint/2010/main" val="3884391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FB8ADB3A-8D54-4F7F-8C39-035E05DF85FF}" type="slidenum">
              <a:t>25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Es</a:t>
            </a:r>
            <a:r>
              <a:rPr lang="en-GB" dirty="0" smtClean="0"/>
              <a:t> war</a:t>
            </a:r>
            <a:r>
              <a:rPr lang="en-GB" baseline="0" dirty="0" smtClean="0"/>
              <a:t> </a:t>
            </a:r>
            <a:r>
              <a:rPr lang="en-GB" baseline="0" dirty="0" err="1" smtClean="0"/>
              <a:t>sehr</a:t>
            </a:r>
            <a:r>
              <a:rPr lang="en-GB" baseline="0" dirty="0" smtClean="0"/>
              <a:t> </a:t>
            </a:r>
            <a:r>
              <a:rPr lang="en-GB" baseline="0" dirty="0" err="1" smtClean="0"/>
              <a:t>heiß</a:t>
            </a:r>
            <a:r>
              <a:rPr lang="en-GB" baseline="0" dirty="0" smtClean="0"/>
              <a:t>, </a:t>
            </a:r>
            <a:r>
              <a:rPr lang="en-GB" baseline="0" dirty="0" err="1" smtClean="0"/>
              <a:t>viele</a:t>
            </a:r>
            <a:r>
              <a:rPr lang="en-GB" baseline="0" dirty="0" smtClean="0"/>
              <a:t> </a:t>
            </a:r>
            <a:r>
              <a:rPr lang="en-GB" baseline="0" dirty="0" err="1" smtClean="0"/>
              <a:t>Leute</a:t>
            </a:r>
            <a:r>
              <a:rPr lang="en-GB" baseline="0" dirty="0" smtClean="0"/>
              <a:t> </a:t>
            </a:r>
            <a:r>
              <a:rPr lang="en-GB" baseline="0" dirty="0" err="1" smtClean="0"/>
              <a:t>schalteten</a:t>
            </a:r>
            <a:r>
              <a:rPr lang="en-GB" baseline="0" dirty="0" smtClean="0"/>
              <a:t> die </a:t>
            </a:r>
            <a:r>
              <a:rPr lang="en-GB" baseline="0" dirty="0" err="1" smtClean="0"/>
              <a:t>Klima</a:t>
            </a:r>
            <a:r>
              <a:rPr lang="en-GB" baseline="0" dirty="0" smtClean="0"/>
              <a:t>-Anlage an, </a:t>
            </a:r>
            <a:r>
              <a:rPr lang="en-GB" baseline="0" dirty="0" err="1" smtClean="0"/>
              <a:t>darum</a:t>
            </a:r>
            <a:r>
              <a:rPr lang="en-GB" baseline="0" dirty="0" smtClean="0"/>
              <a:t> </a:t>
            </a:r>
            <a:r>
              <a:rPr lang="en-GB" baseline="0" dirty="0" err="1" smtClean="0"/>
              <a:t>wurde</a:t>
            </a:r>
            <a:r>
              <a:rPr lang="en-GB" baseline="0" dirty="0" smtClean="0"/>
              <a:t> </a:t>
            </a:r>
            <a:r>
              <a:rPr lang="en-GB" baseline="0" dirty="0" err="1" smtClean="0"/>
              <a:t>mehr</a:t>
            </a:r>
            <a:r>
              <a:rPr lang="en-GB" baseline="0" dirty="0" smtClean="0"/>
              <a:t> Strom </a:t>
            </a:r>
            <a:r>
              <a:rPr lang="en-GB" baseline="0" dirty="0" err="1" smtClean="0"/>
              <a:t>benötigt</a:t>
            </a:r>
            <a:r>
              <a:rPr lang="en-GB" baseline="0" dirty="0" smtClean="0"/>
              <a:t>; </a:t>
            </a:r>
            <a:r>
              <a:rPr lang="en-GB" baseline="0" dirty="0" err="1" smtClean="0"/>
              <a:t>dadurch</a:t>
            </a:r>
            <a:r>
              <a:rPr lang="en-GB" baseline="0" dirty="0" smtClean="0"/>
              <a:t> </a:t>
            </a:r>
            <a:r>
              <a:rPr lang="en-GB" baseline="0" dirty="0" err="1" smtClean="0"/>
              <a:t>senkten</a:t>
            </a:r>
            <a:r>
              <a:rPr lang="en-GB" baseline="0" dirty="0" smtClean="0"/>
              <a:t> </a:t>
            </a:r>
            <a:r>
              <a:rPr lang="en-GB" baseline="0" dirty="0" err="1" smtClean="0"/>
              <a:t>sich</a:t>
            </a:r>
            <a:r>
              <a:rPr lang="en-GB" baseline="0" dirty="0" smtClean="0"/>
              <a:t> </a:t>
            </a:r>
            <a:r>
              <a:rPr lang="en-GB" baseline="0" dirty="0" err="1" smtClean="0"/>
              <a:t>viele</a:t>
            </a:r>
            <a:r>
              <a:rPr lang="en-GB" baseline="0" dirty="0" smtClean="0"/>
              <a:t> </a:t>
            </a:r>
            <a:r>
              <a:rPr lang="en-GB" baseline="0" dirty="0" err="1" smtClean="0"/>
              <a:t>Leitungen</a:t>
            </a:r>
            <a:r>
              <a:rPr lang="en-GB" baseline="0" dirty="0" smtClean="0"/>
              <a:t> ab </a:t>
            </a:r>
            <a:r>
              <a:rPr lang="en-GB" baseline="0" dirty="0" err="1" smtClean="0"/>
              <a:t>bis</a:t>
            </a:r>
            <a:r>
              <a:rPr lang="en-GB" baseline="0" dirty="0" smtClean="0"/>
              <a:t> ins </a:t>
            </a:r>
            <a:r>
              <a:rPr lang="en-GB" baseline="0" dirty="0" err="1" smtClean="0"/>
              <a:t>Blattwerk</a:t>
            </a:r>
            <a:r>
              <a:rPr lang="en-GB" baseline="0" dirty="0" smtClean="0"/>
              <a:t> von </a:t>
            </a:r>
            <a:r>
              <a:rPr lang="en-GB" baseline="0" dirty="0" err="1" smtClean="0"/>
              <a:t>Bäumen</a:t>
            </a:r>
            <a:r>
              <a:rPr lang="en-GB" baseline="0" dirty="0" smtClean="0"/>
              <a:t>, </a:t>
            </a:r>
            <a:r>
              <a:rPr lang="en-GB" baseline="0" dirty="0" err="1" smtClean="0"/>
              <a:t>weil</a:t>
            </a:r>
            <a:r>
              <a:rPr lang="en-GB" baseline="0" dirty="0" smtClean="0"/>
              <a:t> </a:t>
            </a:r>
            <a:r>
              <a:rPr lang="en-GB" baseline="0" dirty="0" err="1" smtClean="0"/>
              <a:t>sie</a:t>
            </a:r>
            <a:r>
              <a:rPr lang="en-GB" baseline="0" dirty="0" smtClean="0"/>
              <a:t> </a:t>
            </a:r>
            <a:r>
              <a:rPr lang="en-GB" baseline="0" dirty="0" err="1" smtClean="0"/>
              <a:t>heiß</a:t>
            </a:r>
            <a:r>
              <a:rPr lang="en-GB" baseline="0" dirty="0" smtClean="0"/>
              <a:t> </a:t>
            </a:r>
            <a:r>
              <a:rPr lang="en-GB" baseline="0" dirty="0" err="1" smtClean="0"/>
              <a:t>wurden</a:t>
            </a:r>
            <a:r>
              <a:rPr lang="en-GB" baseline="0" dirty="0" smtClean="0"/>
              <a:t>. Die Last </a:t>
            </a:r>
            <a:r>
              <a:rPr lang="en-GB" baseline="0" dirty="0" err="1" smtClean="0"/>
              <a:t>hätte</a:t>
            </a:r>
            <a:r>
              <a:rPr lang="en-GB" baseline="0" dirty="0" smtClean="0"/>
              <a:t> </a:t>
            </a:r>
            <a:r>
              <a:rPr lang="en-GB" baseline="0" dirty="0" err="1" smtClean="0"/>
              <a:t>verteilt</a:t>
            </a:r>
            <a:r>
              <a:rPr lang="en-GB" baseline="0" dirty="0" smtClean="0"/>
              <a:t> </a:t>
            </a:r>
            <a:r>
              <a:rPr lang="en-GB" baseline="0" dirty="0" err="1" smtClean="0"/>
              <a:t>werden</a:t>
            </a:r>
            <a:r>
              <a:rPr lang="en-GB" baseline="0" dirty="0" smtClean="0"/>
              <a:t> </a:t>
            </a:r>
            <a:r>
              <a:rPr lang="en-GB" baseline="0" dirty="0" err="1" smtClean="0"/>
              <a:t>müssen</a:t>
            </a:r>
            <a:r>
              <a:rPr lang="en-GB" baseline="0" dirty="0" smtClean="0"/>
              <a:t>, </a:t>
            </a:r>
            <a:r>
              <a:rPr lang="en-GB" baseline="0" dirty="0" err="1" smtClean="0"/>
              <a:t>aber</a:t>
            </a:r>
            <a:r>
              <a:rPr lang="en-GB" baseline="0" dirty="0" smtClean="0"/>
              <a:t> </a:t>
            </a:r>
            <a:r>
              <a:rPr lang="en-GB" baseline="0" dirty="0" err="1" smtClean="0"/>
              <a:t>ein</a:t>
            </a:r>
            <a:r>
              <a:rPr lang="en-GB" baseline="0" dirty="0" smtClean="0"/>
              <a:t> </a:t>
            </a:r>
            <a:r>
              <a:rPr lang="en-GB" baseline="0" dirty="0" err="1" smtClean="0"/>
              <a:t>lokaler</a:t>
            </a:r>
            <a:r>
              <a:rPr lang="en-GB" baseline="0" dirty="0" smtClean="0"/>
              <a:t> Alarm </a:t>
            </a:r>
            <a:r>
              <a:rPr lang="en-GB" baseline="0" dirty="0" err="1" smtClean="0"/>
              <a:t>funktionierte</a:t>
            </a:r>
            <a:r>
              <a:rPr lang="en-GB" baseline="0" dirty="0" smtClean="0"/>
              <a:t> </a:t>
            </a:r>
            <a:r>
              <a:rPr lang="en-GB" baseline="0" dirty="0" err="1" smtClean="0"/>
              <a:t>nicht</a:t>
            </a:r>
            <a:r>
              <a:rPr lang="en-GB" baseline="0" dirty="0" smtClean="0"/>
              <a:t> -&gt; </a:t>
            </a:r>
            <a:r>
              <a:rPr lang="en-GB" baseline="0" dirty="0" err="1" smtClean="0"/>
              <a:t>es</a:t>
            </a:r>
            <a:r>
              <a:rPr lang="en-GB" baseline="0" dirty="0" smtClean="0"/>
              <a:t> </a:t>
            </a:r>
            <a:r>
              <a:rPr lang="en-GB" baseline="0" dirty="0" err="1" smtClean="0"/>
              <a:t>wurde</a:t>
            </a:r>
            <a:r>
              <a:rPr lang="en-GB" baseline="0" dirty="0" smtClean="0"/>
              <a:t> </a:t>
            </a:r>
            <a:r>
              <a:rPr lang="en-GB" baseline="0" dirty="0" err="1" smtClean="0"/>
              <a:t>lange</a:t>
            </a:r>
            <a:r>
              <a:rPr lang="en-GB" baseline="0" dirty="0" smtClean="0"/>
              <a:t> </a:t>
            </a:r>
            <a:r>
              <a:rPr lang="en-GB" baseline="0" dirty="0" err="1" smtClean="0"/>
              <a:t>nicht</a:t>
            </a:r>
            <a:r>
              <a:rPr lang="en-GB" baseline="0" dirty="0" smtClean="0"/>
              <a:t> </a:t>
            </a:r>
            <a:r>
              <a:rPr lang="en-GB" baseline="0" dirty="0" err="1" smtClean="0"/>
              <a:t>erkannt</a:t>
            </a:r>
            <a:r>
              <a:rPr lang="en-GB" baseline="0" dirty="0" smtClean="0"/>
              <a:t>, </a:t>
            </a:r>
            <a:r>
              <a:rPr lang="en-GB" baseline="0" dirty="0" err="1" smtClean="0"/>
              <a:t>dass</a:t>
            </a:r>
            <a:r>
              <a:rPr lang="en-GB" baseline="0" dirty="0" smtClean="0"/>
              <a:t> </a:t>
            </a:r>
            <a:r>
              <a:rPr lang="en-GB" baseline="0" dirty="0" err="1" smtClean="0"/>
              <a:t>ein</a:t>
            </a:r>
            <a:r>
              <a:rPr lang="en-GB" baseline="0" dirty="0" smtClean="0"/>
              <a:t> Problem </a:t>
            </a:r>
            <a:r>
              <a:rPr lang="en-GB" baseline="0" dirty="0" err="1" smtClean="0"/>
              <a:t>vorlag</a:t>
            </a:r>
            <a:r>
              <a:rPr lang="en-GB" baseline="0" dirty="0" smtClean="0"/>
              <a:t>, so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sich</a:t>
            </a:r>
            <a:r>
              <a:rPr lang="en-GB" baseline="0" dirty="0" smtClean="0"/>
              <a:t> </a:t>
            </a:r>
            <a:r>
              <a:rPr lang="en-GB" baseline="0" dirty="0" err="1" smtClean="0"/>
              <a:t>ausbreiten</a:t>
            </a:r>
            <a:r>
              <a:rPr lang="en-GB" baseline="0" dirty="0" smtClean="0"/>
              <a:t> </a:t>
            </a:r>
            <a:r>
              <a:rPr lang="en-GB" baseline="0" dirty="0" err="1" smtClean="0"/>
              <a:t>konnte</a:t>
            </a:r>
            <a:endParaRPr lang="en-GB" dirty="0"/>
          </a:p>
        </p:txBody>
      </p:sp>
    </p:spTree>
    <p:extLst>
      <p:ext uri="{BB962C8B-B14F-4D97-AF65-F5344CB8AC3E}">
        <p14:creationId xmlns:p14="http://schemas.microsoft.com/office/powerpoint/2010/main" val="2649909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6FDF1FF0-33FD-4374-A858-65B6F0AA4DC3}" type="slidenum">
              <a:t>26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2159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DAB51BE9-022F-4D23-989B-07F7DA002380}" type="slidenum">
              <a:t>27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68526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438F2122-7C4E-4820-AFB7-0F2285A02C28}" type="slidenum">
              <a:t>28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72533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ADA77D5-AC81-4AB0-9C13-690B0B9B43E7}" type="slidenum">
              <a:t>29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a:t>
            </a:r>
            <a:r>
              <a:rPr lang="en-GB" dirty="0" err="1" smtClean="0"/>
              <a:t>Terroristen</a:t>
            </a:r>
            <a:r>
              <a:rPr lang="en-GB" dirty="0" smtClean="0"/>
              <a:t>"</a:t>
            </a:r>
            <a:r>
              <a:rPr lang="en-GB" baseline="0" dirty="0" smtClean="0"/>
              <a:t> </a:t>
            </a:r>
            <a:r>
              <a:rPr lang="en-GB" baseline="0" dirty="0" err="1" smtClean="0"/>
              <a:t>haben</a:t>
            </a:r>
            <a:r>
              <a:rPr lang="en-GB" baseline="0" dirty="0" smtClean="0"/>
              <a:t> </a:t>
            </a:r>
            <a:r>
              <a:rPr lang="en-GB" baseline="0" dirty="0" err="1" smtClean="0"/>
              <a:t>diese</a:t>
            </a:r>
            <a:r>
              <a:rPr lang="en-GB" baseline="0" dirty="0" smtClean="0"/>
              <a:t> </a:t>
            </a:r>
            <a:r>
              <a:rPr lang="en-GB" baseline="0" dirty="0" err="1" smtClean="0"/>
              <a:t>Seuche</a:t>
            </a:r>
            <a:r>
              <a:rPr lang="en-GB" baseline="0" dirty="0" smtClean="0"/>
              <a:t> </a:t>
            </a:r>
            <a:r>
              <a:rPr lang="en-GB" baseline="0" dirty="0" err="1" smtClean="0"/>
              <a:t>mit</a:t>
            </a:r>
            <a:r>
              <a:rPr lang="en-GB" baseline="0" dirty="0" smtClean="0"/>
              <a:t> </a:t>
            </a:r>
            <a:r>
              <a:rPr lang="en-GB" baseline="0" dirty="0" err="1" smtClean="0"/>
              <a:t>Absicht</a:t>
            </a:r>
            <a:r>
              <a:rPr lang="en-GB" baseline="0" dirty="0" smtClean="0"/>
              <a:t> </a:t>
            </a:r>
            <a:r>
              <a:rPr lang="en-GB" baseline="0" dirty="0" err="1" smtClean="0"/>
              <a:t>verbreitet</a:t>
            </a:r>
            <a:r>
              <a:rPr lang="en-GB" baseline="0" dirty="0" smtClean="0"/>
              <a:t>;</a:t>
            </a:r>
          </a:p>
          <a:p>
            <a:r>
              <a:rPr lang="en-GB" baseline="0" dirty="0" smtClean="0"/>
              <a:t>Der Boss </a:t>
            </a:r>
            <a:r>
              <a:rPr lang="en-US" sz="1200" b="0" i="0" kern="1200" dirty="0" err="1" smtClean="0">
                <a:solidFill>
                  <a:schemeClr val="tx1"/>
                </a:solidFill>
                <a:effectLst/>
                <a:latin typeface="+mn-lt"/>
                <a:ea typeface="+mn-ea"/>
                <a:cs typeface="+mn-cs"/>
              </a:rPr>
              <a:t>Hakkar</a:t>
            </a:r>
            <a:r>
              <a:rPr lang="en-US" sz="1200" b="0" i="0" kern="1200" dirty="0" smtClean="0">
                <a:solidFill>
                  <a:schemeClr val="tx1"/>
                </a:solidFill>
                <a:effectLst/>
                <a:latin typeface="+mn-lt"/>
                <a:ea typeface="+mn-ea"/>
                <a:cs typeface="+mn-cs"/>
              </a:rPr>
              <a:t> of </a:t>
            </a:r>
            <a:r>
              <a:rPr lang="en-US" sz="1200" b="0" i="0" kern="1200" dirty="0" err="1" smtClean="0">
                <a:solidFill>
                  <a:schemeClr val="tx1"/>
                </a:solidFill>
                <a:effectLst/>
                <a:latin typeface="+mn-lt"/>
                <a:ea typeface="+mn-ea"/>
                <a:cs typeface="+mn-cs"/>
              </a:rPr>
              <a:t>Zul'Gurub</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wendete</a:t>
            </a:r>
            <a:r>
              <a:rPr lang="en-US" sz="1200" b="0" i="0" kern="1200" baseline="0" dirty="0" smtClean="0">
                <a:solidFill>
                  <a:schemeClr val="tx1"/>
                </a:solidFill>
                <a:effectLst/>
                <a:latin typeface="+mn-lt"/>
                <a:ea typeface="+mn-ea"/>
                <a:cs typeface="+mn-cs"/>
              </a:rPr>
              <a:t> den Corrupted Blood </a:t>
            </a:r>
            <a:r>
              <a:rPr lang="en-US" sz="1200" b="0" i="0" kern="1200" baseline="0" dirty="0" err="1" smtClean="0">
                <a:solidFill>
                  <a:schemeClr val="tx1"/>
                </a:solidFill>
                <a:effectLst/>
                <a:latin typeface="+mn-lt"/>
                <a:ea typeface="+mn-ea"/>
                <a:cs typeface="+mn-cs"/>
              </a:rPr>
              <a:t>Zauber</a:t>
            </a:r>
            <a:r>
              <a:rPr lang="en-US" sz="1200" b="0" i="0" kern="1200" baseline="0" dirty="0" smtClean="0">
                <a:solidFill>
                  <a:schemeClr val="tx1"/>
                </a:solidFill>
                <a:effectLst/>
                <a:latin typeface="+mn-lt"/>
                <a:ea typeface="+mn-ea"/>
                <a:cs typeface="+mn-cs"/>
              </a:rPr>
              <a:t> an, der </a:t>
            </a:r>
            <a:r>
              <a:rPr lang="en-US" sz="1200" b="0" i="0" kern="1200" baseline="0" dirty="0" err="1" smtClean="0">
                <a:solidFill>
                  <a:schemeClr val="tx1"/>
                </a:solidFill>
                <a:effectLst/>
                <a:latin typeface="+mn-lt"/>
                <a:ea typeface="+mn-ea"/>
                <a:cs typeface="+mn-cs"/>
              </a:rPr>
              <a:t>Schaden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über</a:t>
            </a:r>
            <a:r>
              <a:rPr lang="en-US" sz="1200" b="0" i="0" kern="1200" baseline="0" dirty="0" smtClean="0">
                <a:solidFill>
                  <a:schemeClr val="tx1"/>
                </a:solidFill>
                <a:effectLst/>
                <a:latin typeface="+mn-lt"/>
                <a:ea typeface="+mn-ea"/>
                <a:cs typeface="+mn-cs"/>
              </a:rPr>
              <a:t> die </a:t>
            </a:r>
            <a:r>
              <a:rPr lang="en-US" sz="1200" b="0" i="0" kern="1200" baseline="0" dirty="0" err="1" smtClean="0">
                <a:solidFill>
                  <a:schemeClr val="tx1"/>
                </a:solidFill>
                <a:effectLst/>
                <a:latin typeface="+mn-lt"/>
                <a:ea typeface="+mn-ea"/>
                <a:cs typeface="+mn-cs"/>
              </a:rPr>
              <a:t>Zeit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anrichtet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Eigentlich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sollte</a:t>
            </a:r>
            <a:r>
              <a:rPr lang="en-US" sz="1200" b="0" i="0" kern="1200" baseline="0" dirty="0" smtClean="0">
                <a:solidFill>
                  <a:schemeClr val="tx1"/>
                </a:solidFill>
                <a:effectLst/>
                <a:latin typeface="+mn-lt"/>
                <a:ea typeface="+mn-ea"/>
                <a:cs typeface="+mn-cs"/>
              </a:rPr>
              <a:t> der </a:t>
            </a:r>
            <a:r>
              <a:rPr lang="en-US" sz="1200" b="0" i="0" kern="1200" baseline="0" dirty="0" err="1" smtClean="0">
                <a:solidFill>
                  <a:schemeClr val="tx1"/>
                </a:solidFill>
                <a:effectLst/>
                <a:latin typeface="+mn-lt"/>
                <a:ea typeface="+mn-ea"/>
                <a:cs typeface="+mn-cs"/>
              </a:rPr>
              <a:t>lokal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begrenzt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beim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Endboss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bleiben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aber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Begleiter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konnten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damit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infiziert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werden</a:t>
            </a:r>
            <a:r>
              <a:rPr lang="en-US" sz="1200" b="0" i="0" kern="1200" baseline="0" dirty="0" smtClean="0">
                <a:solidFill>
                  <a:schemeClr val="tx1"/>
                </a:solidFill>
                <a:effectLst/>
                <a:latin typeface="+mn-lt"/>
                <a:ea typeface="+mn-ea"/>
                <a:cs typeface="+mn-cs"/>
              </a:rPr>
              <a:t> und </a:t>
            </a:r>
            <a:r>
              <a:rPr lang="en-US" sz="1200" b="0" i="0" kern="1200" baseline="0" dirty="0" err="1" smtClean="0">
                <a:solidFill>
                  <a:schemeClr val="tx1"/>
                </a:solidFill>
                <a:effectLst/>
                <a:latin typeface="+mn-lt"/>
                <a:ea typeface="+mn-ea"/>
                <a:cs typeface="+mn-cs"/>
              </a:rPr>
              <a:t>blieben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auch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außerhalb</a:t>
            </a:r>
            <a:r>
              <a:rPr lang="en-US" sz="1200" b="0" i="0" kern="1200" baseline="0" dirty="0" smtClean="0">
                <a:solidFill>
                  <a:schemeClr val="tx1"/>
                </a:solidFill>
                <a:effectLst/>
                <a:latin typeface="+mn-lt"/>
                <a:ea typeface="+mn-ea"/>
                <a:cs typeface="+mn-cs"/>
              </a:rPr>
              <a:t> der Zone. NPCs </a:t>
            </a:r>
            <a:r>
              <a:rPr lang="en-US" sz="1200" b="0" i="0" kern="1200" baseline="0" dirty="0" err="1" smtClean="0">
                <a:solidFill>
                  <a:schemeClr val="tx1"/>
                </a:solidFill>
                <a:effectLst/>
                <a:latin typeface="+mn-lt"/>
                <a:ea typeface="+mn-ea"/>
                <a:cs typeface="+mn-cs"/>
              </a:rPr>
              <a:t>wurden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Überträger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ohne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Symptome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zu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zeigen</a:t>
            </a:r>
            <a:r>
              <a:rPr lang="en-US" sz="1200" b="0" i="0" kern="1200" baseline="0" dirty="0" smtClean="0">
                <a:solidFill>
                  <a:schemeClr val="tx1"/>
                </a:solidFill>
                <a:effectLst/>
                <a:latin typeface="+mn-lt"/>
                <a:ea typeface="+mn-ea"/>
                <a:cs typeface="+mn-cs"/>
              </a:rPr>
              <a:t>.</a:t>
            </a:r>
            <a:endParaRPr lang="en-GB" dirty="0"/>
          </a:p>
        </p:txBody>
      </p:sp>
    </p:spTree>
    <p:extLst>
      <p:ext uri="{BB962C8B-B14F-4D97-AF65-F5344CB8AC3E}">
        <p14:creationId xmlns:p14="http://schemas.microsoft.com/office/powerpoint/2010/main" val="128626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0CE0F4D-3109-4D71-B99D-2CF0D341C1F8}" type="slidenum">
              <a:t>30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Software </a:t>
            </a:r>
            <a:r>
              <a:rPr lang="en-GB" dirty="0" err="1" smtClean="0"/>
              <a:t>verfügte</a:t>
            </a:r>
            <a:r>
              <a:rPr lang="en-GB" dirty="0" smtClean="0"/>
              <a:t> </a:t>
            </a:r>
            <a:r>
              <a:rPr lang="en-GB" dirty="0" err="1" smtClean="0"/>
              <a:t>über</a:t>
            </a:r>
            <a:r>
              <a:rPr lang="en-GB" dirty="0" smtClean="0"/>
              <a:t> </a:t>
            </a:r>
            <a:r>
              <a:rPr lang="en-GB" dirty="0" err="1" smtClean="0"/>
              <a:t>einen</a:t>
            </a:r>
            <a:r>
              <a:rPr lang="en-GB" dirty="0" smtClean="0"/>
              <a:t> </a:t>
            </a:r>
            <a:r>
              <a:rPr lang="en-GB" dirty="0" err="1" smtClean="0"/>
              <a:t>zu</a:t>
            </a:r>
            <a:r>
              <a:rPr lang="en-GB" dirty="0" smtClean="0"/>
              <a:t> </a:t>
            </a:r>
            <a:r>
              <a:rPr lang="en-GB" dirty="0" err="1" smtClean="0"/>
              <a:t>kleinen</a:t>
            </a:r>
            <a:r>
              <a:rPr lang="en-GB" dirty="0" smtClean="0"/>
              <a:t> Stack; </a:t>
            </a:r>
            <a:r>
              <a:rPr lang="en-GB" dirty="0" err="1" smtClean="0"/>
              <a:t>im</a:t>
            </a:r>
            <a:r>
              <a:rPr lang="en-GB" baseline="0" dirty="0" smtClean="0"/>
              <a:t> </a:t>
            </a:r>
            <a:r>
              <a:rPr lang="en-GB" baseline="0" dirty="0" err="1" smtClean="0"/>
              <a:t>Berufsverkehr</a:t>
            </a:r>
            <a:r>
              <a:rPr lang="en-GB" baseline="0" dirty="0" smtClean="0"/>
              <a:t> </a:t>
            </a:r>
            <a:r>
              <a:rPr lang="en-GB" baseline="0" dirty="0" err="1" smtClean="0"/>
              <a:t>führte</a:t>
            </a:r>
            <a:r>
              <a:rPr lang="en-GB" baseline="0" dirty="0" smtClean="0"/>
              <a:t> das </a:t>
            </a:r>
            <a:r>
              <a:rPr lang="en-GB" baseline="0" dirty="0" err="1" smtClean="0"/>
              <a:t>zum</a:t>
            </a:r>
            <a:r>
              <a:rPr lang="en-GB" baseline="0" dirty="0" smtClean="0"/>
              <a:t> Overflow; der Code </a:t>
            </a:r>
            <a:r>
              <a:rPr lang="en-GB" baseline="0" dirty="0" err="1" smtClean="0"/>
              <a:t>zum</a:t>
            </a:r>
            <a:r>
              <a:rPr lang="en-GB" baseline="0" dirty="0" smtClean="0"/>
              <a:t> </a:t>
            </a:r>
            <a:r>
              <a:rPr lang="en-GB" baseline="0" dirty="0" err="1" smtClean="0"/>
              <a:t>Behandeln</a:t>
            </a:r>
            <a:r>
              <a:rPr lang="en-GB" baseline="0" dirty="0" smtClean="0"/>
              <a:t> des Overflows war </a:t>
            </a:r>
            <a:r>
              <a:rPr lang="en-GB" baseline="0" dirty="0" err="1" smtClean="0"/>
              <a:t>fehlerhaft</a:t>
            </a:r>
            <a:r>
              <a:rPr lang="en-GB" baseline="0" dirty="0" smtClean="0"/>
              <a:t> und </a:t>
            </a:r>
            <a:r>
              <a:rPr lang="en-GB" baseline="0" dirty="0" err="1" smtClean="0"/>
              <a:t>führte</a:t>
            </a:r>
            <a:r>
              <a:rPr lang="en-GB" baseline="0" dirty="0" smtClean="0"/>
              <a:t> </a:t>
            </a:r>
            <a:r>
              <a:rPr lang="en-GB" baseline="0" dirty="0" err="1" smtClean="0"/>
              <a:t>zu</a:t>
            </a:r>
            <a:r>
              <a:rPr lang="en-GB" baseline="0" dirty="0" smtClean="0"/>
              <a:t> </a:t>
            </a:r>
            <a:r>
              <a:rPr lang="en-GB" baseline="0" dirty="0" err="1" smtClean="0"/>
              <a:t>einer</a:t>
            </a:r>
            <a:r>
              <a:rPr lang="en-GB" baseline="0" dirty="0" smtClean="0"/>
              <a:t> </a:t>
            </a:r>
            <a:r>
              <a:rPr lang="en-GB" baseline="0" dirty="0" err="1" smtClean="0"/>
              <a:t>Endlosschleife</a:t>
            </a:r>
            <a:endParaRPr lang="en-GB" baseline="0" dirty="0" smtClean="0"/>
          </a:p>
          <a:p>
            <a:r>
              <a:rPr lang="en-GB" baseline="0" dirty="0" smtClean="0"/>
              <a:t>Siemens </a:t>
            </a:r>
            <a:r>
              <a:rPr lang="en-GB" baseline="0" dirty="0" err="1" smtClean="0"/>
              <a:t>brauchte</a:t>
            </a:r>
            <a:r>
              <a:rPr lang="en-GB" baseline="0" dirty="0" smtClean="0"/>
              <a:t> </a:t>
            </a:r>
            <a:r>
              <a:rPr lang="en-GB" baseline="0" dirty="0" err="1" smtClean="0"/>
              <a:t>einen</a:t>
            </a:r>
            <a:r>
              <a:rPr lang="en-GB" baseline="0" dirty="0" smtClean="0"/>
              <a:t> </a:t>
            </a:r>
            <a:r>
              <a:rPr lang="en-GB" baseline="0" dirty="0" err="1" smtClean="0"/>
              <a:t>ganzen</a:t>
            </a:r>
            <a:r>
              <a:rPr lang="en-GB" baseline="0" dirty="0" smtClean="0"/>
              <a:t> Tag, um den </a:t>
            </a:r>
            <a:r>
              <a:rPr lang="en-GB" baseline="0" dirty="0" err="1" smtClean="0"/>
              <a:t>Fehler</a:t>
            </a:r>
            <a:r>
              <a:rPr lang="en-GB" baseline="0" dirty="0" smtClean="0"/>
              <a:t> </a:t>
            </a:r>
            <a:r>
              <a:rPr lang="en-GB" baseline="0" dirty="0" err="1" smtClean="0"/>
              <a:t>zu</a:t>
            </a:r>
            <a:r>
              <a:rPr lang="en-GB" baseline="0" dirty="0" smtClean="0"/>
              <a:t> </a:t>
            </a:r>
            <a:r>
              <a:rPr lang="en-GB" baseline="0" dirty="0" err="1" smtClean="0"/>
              <a:t>reproduzieren</a:t>
            </a:r>
            <a:r>
              <a:rPr lang="en-GB" baseline="0" dirty="0" smtClean="0"/>
              <a:t>, </a:t>
            </a:r>
            <a:r>
              <a:rPr lang="en-GB" baseline="0" dirty="0" err="1" smtClean="0"/>
              <a:t>bis</a:t>
            </a:r>
            <a:r>
              <a:rPr lang="en-GB" baseline="0" dirty="0" smtClean="0"/>
              <a:t> </a:t>
            </a:r>
            <a:r>
              <a:rPr lang="en-GB" baseline="0" dirty="0" err="1" smtClean="0"/>
              <a:t>er</a:t>
            </a:r>
            <a:r>
              <a:rPr lang="en-GB" baseline="0" dirty="0" smtClean="0"/>
              <a:t> </a:t>
            </a:r>
            <a:r>
              <a:rPr lang="en-GB" baseline="0" dirty="0" err="1" smtClean="0"/>
              <a:t>dann</a:t>
            </a:r>
            <a:r>
              <a:rPr lang="en-GB" baseline="0" dirty="0" smtClean="0"/>
              <a:t> </a:t>
            </a:r>
            <a:r>
              <a:rPr lang="en-GB" baseline="0" dirty="0" err="1" smtClean="0"/>
              <a:t>gefixed</a:t>
            </a:r>
            <a:r>
              <a:rPr lang="en-GB" baseline="0" dirty="0" smtClean="0"/>
              <a:t> </a:t>
            </a:r>
            <a:r>
              <a:rPr lang="en-GB" baseline="0" dirty="0" err="1" smtClean="0"/>
              <a:t>wurde</a:t>
            </a:r>
            <a:r>
              <a:rPr lang="en-GB" baseline="0" dirty="0" smtClean="0"/>
              <a:t> (</a:t>
            </a:r>
            <a:r>
              <a:rPr lang="en-GB" baseline="0" dirty="0" err="1" smtClean="0"/>
              <a:t>größerer</a:t>
            </a:r>
            <a:r>
              <a:rPr lang="en-GB" baseline="0" dirty="0" smtClean="0"/>
              <a:t> Stack und </a:t>
            </a:r>
            <a:r>
              <a:rPr lang="en-GB" baseline="0" dirty="0" err="1" smtClean="0"/>
              <a:t>Fehlerroutine</a:t>
            </a:r>
            <a:r>
              <a:rPr lang="en-GB" baseline="0" dirty="0" smtClean="0"/>
              <a:t> </a:t>
            </a:r>
            <a:r>
              <a:rPr lang="en-GB" baseline="0" dirty="0" err="1" smtClean="0"/>
              <a:t>überarbeitet</a:t>
            </a:r>
            <a:r>
              <a:rPr lang="en-GB" baseline="0" dirty="0" smtClean="0"/>
              <a:t>)</a:t>
            </a:r>
            <a:endParaRPr lang="en-GB" dirty="0"/>
          </a:p>
        </p:txBody>
      </p:sp>
    </p:spTree>
    <p:extLst>
      <p:ext uri="{BB962C8B-B14F-4D97-AF65-F5344CB8AC3E}">
        <p14:creationId xmlns:p14="http://schemas.microsoft.com/office/powerpoint/2010/main" val="160004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dirty="0" smtClean="0"/>
              <a:t>Fragen/Dialog:</a:t>
            </a:r>
            <a:r>
              <a:rPr lang="de-DE" baseline="0" dirty="0" smtClean="0"/>
              <a:t> Niemand wird gezwungen, zu antworten. Wer antworten möchte, setzt sich am besten nach vorn</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10</a:t>
            </a:fld>
            <a:endParaRPr lang="en-US"/>
          </a:p>
        </p:txBody>
      </p:sp>
    </p:spTree>
    <p:extLst>
      <p:ext uri="{BB962C8B-B14F-4D97-AF65-F5344CB8AC3E}">
        <p14:creationId xmlns:p14="http://schemas.microsoft.com/office/powerpoint/2010/main" val="98305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normAutofit/>
          </a:bodyPr>
          <a:lstStyle/>
          <a:p>
            <a:r>
              <a:rPr lang="en-US" dirty="0" err="1"/>
              <a:t>Medizinische</a:t>
            </a:r>
            <a:r>
              <a:rPr lang="en-US" baseline="0" dirty="0"/>
              <a:t> </a:t>
            </a:r>
            <a:r>
              <a:rPr lang="en-US" baseline="0" dirty="0" err="1"/>
              <a:t>Strahlentherapie</a:t>
            </a:r>
            <a:r>
              <a:rPr lang="en-US" baseline="0" dirty="0"/>
              <a:t>; </a:t>
            </a:r>
            <a:r>
              <a:rPr lang="en-US" baseline="0" dirty="0" err="1"/>
              <a:t>zu</a:t>
            </a:r>
            <a:r>
              <a:rPr lang="en-US" baseline="0" dirty="0"/>
              <a:t> </a:t>
            </a:r>
            <a:r>
              <a:rPr lang="en-US" baseline="0" dirty="0" err="1"/>
              <a:t>hohe</a:t>
            </a:r>
            <a:r>
              <a:rPr lang="en-US" baseline="0" dirty="0"/>
              <a:t> </a:t>
            </a:r>
            <a:r>
              <a:rPr lang="en-US" baseline="0" dirty="0" err="1"/>
              <a:t>Strahlendosis</a:t>
            </a:r>
            <a:r>
              <a:rPr lang="en-US" baseline="0" dirty="0"/>
              <a:t>, 3 Menschen </a:t>
            </a:r>
            <a:r>
              <a:rPr lang="en-US" baseline="0" dirty="0" err="1"/>
              <a:t>starben</a:t>
            </a:r>
            <a:r>
              <a:rPr lang="en-US" baseline="0" dirty="0"/>
              <a:t> </a:t>
            </a:r>
            <a:r>
              <a:rPr lang="en-US" baseline="0" dirty="0" err="1"/>
              <a:t>daran</a:t>
            </a:r>
            <a:r>
              <a:rPr lang="en-US" baseline="0" dirty="0"/>
              <a:t>. </a:t>
            </a:r>
            <a:r>
              <a:rPr lang="en-US" baseline="0" dirty="0" err="1"/>
              <a:t>Ein</a:t>
            </a:r>
            <a:r>
              <a:rPr lang="en-US" baseline="0" dirty="0"/>
              <a:t> </a:t>
            </a:r>
            <a:r>
              <a:rPr lang="en-US" baseline="0" dirty="0" err="1"/>
              <a:t>ein</a:t>
            </a:r>
            <a:r>
              <a:rPr lang="de-DE" baseline="0" dirty="0" err="1"/>
              <a:t>ziger</a:t>
            </a:r>
            <a:r>
              <a:rPr lang="de-DE" baseline="0" dirty="0"/>
              <a:t> Entwickler schrieb Software und benutzte vorhandene Komponenten</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31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Das entscheidende Problem trug sich demnach kurz nach der Öffnung des Bremsfallschirms bei doppelter Schallgeschwindigkeit zu. Zu diesem Zeitpunkt bewegte sich "Schiaparelli" offenbar beim Weg durch die immer dichter werdende Marsatmosphäre stärker als vorhergesehen hin und her. Das wiederum sorgte dafür, dass ein Messgerät, das die Eigendrehung der Sonde überwachte, die sogenannte IMU, überlastet wurde.</a:t>
            </a:r>
          </a:p>
          <a:p>
            <a:r>
              <a:rPr lang="de-DE" sz="1200" b="0" i="0" kern="1200" dirty="0">
                <a:solidFill>
                  <a:schemeClr val="tx1"/>
                </a:solidFill>
                <a:effectLst/>
                <a:latin typeface="+mn-lt"/>
                <a:ea typeface="+mn-ea"/>
                <a:cs typeface="+mn-cs"/>
              </a:rPr>
              <a:t>Statt wie vom Hersteller versprochen schon 15 Millisekunden nach einer Überlastung wieder betriebsbereit zu sein, blockierte das Problem den Bordcomputer für rund eine Sekunde. Dadurch wiederum wurde aus den Bewegungsdaten eine falsche Höhenangabe berechnet.</a:t>
            </a:r>
          </a:p>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32</a:t>
            </a:fld>
            <a:endParaRPr lang="en-US"/>
          </a:p>
        </p:txBody>
      </p:sp>
    </p:spTree>
    <p:extLst>
      <p:ext uri="{BB962C8B-B14F-4D97-AF65-F5344CB8AC3E}">
        <p14:creationId xmlns:p14="http://schemas.microsoft.com/office/powerpoint/2010/main" val="19285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Wurde eingebaut,</a:t>
            </a:r>
            <a:r>
              <a:rPr lang="de-DE" baseline="0" dirty="0" smtClean="0"/>
              <a:t> weil ein extremes Flugmanöver, das für die Zulassung geflogen wird, zu </a:t>
            </a:r>
            <a:r>
              <a:rPr lang="de-DE" baseline="0" dirty="0" err="1" smtClean="0"/>
              <a:t>ruckelig</a:t>
            </a:r>
            <a:r>
              <a:rPr lang="de-DE" baseline="0" dirty="0" smtClean="0"/>
              <a:t> ablief; dann wurde es in mehreren Schritten geändert, aber die Änderungen wurde nicht der FAA immer mitgeteilt. Eigentlich hatte es anfangs zwei Sensoren als Input, in den Änderungen später aber nur noch einen. Dazu gab es ein Signal, das MCAS eingreift, das aber optional für viel Geld angeboten wurde. </a:t>
            </a:r>
            <a:r>
              <a:rPr lang="de-DE" baseline="0" dirty="0" err="1" smtClean="0"/>
              <a:t>Darüberhinaus</a:t>
            </a:r>
            <a:r>
              <a:rPr lang="de-DE" baseline="0" dirty="0" smtClean="0"/>
              <a:t> sollten Piloten ohne neues Training die 737 Max fliegen können, weil das Geld spart und so der Vorteil gegenüber Airbus bestehen bleibt. Piloten ohne Training wussten nicht über MCAS Bescheid (Boeing sagte, es sei nicht notwendig). Die abgestürzte Lion-Air-Maschine wäre am Vortrag auch fast abgestürzt, aber es war zufällig ein Pilot an Board, der eine Schulung für die neue 737 Max hatte und den Piloten sagen konnte, wie sie reagieren sollen.</a:t>
            </a:r>
            <a:endParaRPr lang="en-US" dirty="0"/>
          </a:p>
        </p:txBody>
      </p:sp>
      <p:sp>
        <p:nvSpPr>
          <p:cNvPr id="4" name="Foliennummernplatzhalter 3"/>
          <p:cNvSpPr>
            <a:spLocks noGrp="1"/>
          </p:cNvSpPr>
          <p:nvPr>
            <p:ph type="sldNum" sz="quarter" idx="5"/>
          </p:nvPr>
        </p:nvSpPr>
        <p:spPr/>
        <p:txBody>
          <a:bodyPr/>
          <a:lstStyle/>
          <a:p>
            <a:fld id="{B2DE17EF-A9BB-4D33-B1DA-2A5BBAB4D44E}" type="slidenum">
              <a:rPr lang="en-US" smtClean="0"/>
              <a:pPr/>
              <a:t>33</a:t>
            </a:fld>
            <a:endParaRPr lang="en-US"/>
          </a:p>
        </p:txBody>
      </p:sp>
    </p:spTree>
    <p:extLst>
      <p:ext uri="{BB962C8B-B14F-4D97-AF65-F5344CB8AC3E}">
        <p14:creationId xmlns:p14="http://schemas.microsoft.com/office/powerpoint/2010/main" val="1963313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48</a:t>
            </a:fld>
            <a:endParaRPr lang="en-US"/>
          </a:p>
        </p:txBody>
      </p:sp>
    </p:spTree>
    <p:extLst>
      <p:ext uri="{BB962C8B-B14F-4D97-AF65-F5344CB8AC3E}">
        <p14:creationId xmlns:p14="http://schemas.microsoft.com/office/powerpoint/2010/main" val="358374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lienbildplatzhalter 1"/>
          <p:cNvSpPr>
            <a:spLocks noGrp="1" noRot="1" noChangeAspect="1"/>
          </p:cNvSpPr>
          <p:nvPr>
            <p:ph type="sldImg"/>
          </p:nvPr>
        </p:nvSpPr>
        <p:spPr bwMode="auto">
          <a:xfrm>
            <a:off x="104775" y="739775"/>
            <a:ext cx="6581775" cy="3703638"/>
          </a:xfrm>
          <a:noFill/>
          <a:ln>
            <a:solidFill>
              <a:srgbClr val="000000"/>
            </a:solidFill>
            <a:miter lim="800000"/>
            <a:headEnd/>
            <a:tailEnd/>
          </a:ln>
        </p:spPr>
      </p:sp>
      <p:sp>
        <p:nvSpPr>
          <p:cNvPr id="4403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0 : 35</a:t>
            </a:r>
          </a:p>
        </p:txBody>
      </p:sp>
      <p:sp>
        <p:nvSpPr>
          <p:cNvPr id="4403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FCC99-5579-42CB-A178-85E6E88DD66A}" type="slidenum">
              <a:rPr lang="de-DE">
                <a:cs typeface="Arial" charset="0"/>
              </a:rPr>
              <a:pPr fontAlgn="base">
                <a:spcBef>
                  <a:spcPct val="0"/>
                </a:spcBef>
                <a:spcAft>
                  <a:spcPct val="0"/>
                </a:spcAft>
                <a:defRPr/>
              </a:pPr>
              <a:t>11</a:t>
            </a:fld>
            <a:endParaRPr lang="de-DE">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6D78DD1-B3AD-485A-848D-5BF49EFEB212}" type="slidenum">
              <a:t>15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a:t>Interne </a:t>
            </a:r>
            <a:r>
              <a:rPr lang="en-GB" dirty="0" err="1"/>
              <a:t>Referenzimplmentierung</a:t>
            </a:r>
            <a:r>
              <a:rPr lang="en-GB" dirty="0"/>
              <a:t> von Ariane 4 </a:t>
            </a:r>
            <a:r>
              <a:rPr lang="en-GB" dirty="0" err="1"/>
              <a:t>wiederverwendet</a:t>
            </a:r>
            <a:endParaRPr lang="en-GB" dirty="0"/>
          </a:p>
          <a:p>
            <a:r>
              <a:rPr lang="en-GB" dirty="0"/>
              <a:t>Kam </a:t>
            </a:r>
            <a:r>
              <a:rPr lang="en-GB" dirty="0" err="1"/>
              <a:t>vom</a:t>
            </a:r>
            <a:r>
              <a:rPr lang="en-GB" dirty="0"/>
              <a:t> </a:t>
            </a:r>
            <a:r>
              <a:rPr lang="en-GB" dirty="0" err="1"/>
              <a:t>Kurs</a:t>
            </a:r>
            <a:r>
              <a:rPr lang="en-GB" dirty="0"/>
              <a:t> ab und </a:t>
            </a:r>
            <a:r>
              <a:rPr lang="en-GB" dirty="0" err="1"/>
              <a:t>sprengte</a:t>
            </a:r>
            <a:r>
              <a:rPr lang="en-GB" dirty="0"/>
              <a:t> </a:t>
            </a:r>
            <a:r>
              <a:rPr lang="en-GB" dirty="0" err="1"/>
              <a:t>sich</a:t>
            </a:r>
            <a:r>
              <a:rPr lang="en-GB" dirty="0"/>
              <a:t> </a:t>
            </a:r>
            <a:r>
              <a:rPr lang="en-GB" dirty="0" err="1"/>
              <a:t>selbst</a:t>
            </a:r>
            <a:endParaRPr lang="en-GB" dirty="0"/>
          </a:p>
        </p:txBody>
      </p:sp>
    </p:spTree>
    <p:extLst>
      <p:ext uri="{BB962C8B-B14F-4D97-AF65-F5344CB8AC3E}">
        <p14:creationId xmlns:p14="http://schemas.microsoft.com/office/powerpoint/2010/main" val="3552915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99B03D9-1857-4AE6-BD01-B1499449A808}" type="slidenum">
              <a:t>16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err="1" smtClean="0"/>
              <a:t>Es</a:t>
            </a:r>
            <a:r>
              <a:rPr lang="en-GB" baseline="0" dirty="0" smtClean="0"/>
              <a:t> war </a:t>
            </a:r>
            <a:r>
              <a:rPr lang="en-GB" baseline="0" dirty="0" err="1" smtClean="0"/>
              <a:t>zweimal</a:t>
            </a:r>
            <a:r>
              <a:rPr lang="en-GB" baseline="0" dirty="0" smtClean="0"/>
              <a:t> </a:t>
            </a:r>
            <a:r>
              <a:rPr lang="en-GB" baseline="0" dirty="0" err="1" smtClean="0"/>
              <a:t>dieselbe</a:t>
            </a:r>
            <a:r>
              <a:rPr lang="en-GB" baseline="0" dirty="0" smtClean="0"/>
              <a:t> </a:t>
            </a:r>
            <a:r>
              <a:rPr lang="en-GB" baseline="0" dirty="0" err="1" smtClean="0"/>
              <a:t>Technikerin</a:t>
            </a:r>
            <a:r>
              <a:rPr lang="en-GB" baseline="0" dirty="0" smtClean="0"/>
              <a:t>, </a:t>
            </a:r>
            <a:r>
              <a:rPr lang="en-GB" baseline="0" dirty="0" err="1" smtClean="0"/>
              <a:t>bei</a:t>
            </a:r>
            <a:r>
              <a:rPr lang="en-GB" baseline="0" dirty="0" smtClean="0"/>
              <a:t> der </a:t>
            </a:r>
            <a:r>
              <a:rPr lang="en-GB" baseline="0" dirty="0" err="1" smtClean="0"/>
              <a:t>eine</a:t>
            </a:r>
            <a:r>
              <a:rPr lang="en-GB" baseline="0" dirty="0" smtClean="0"/>
              <a:t> </a:t>
            </a:r>
            <a:r>
              <a:rPr lang="en-GB" baseline="0" dirty="0" err="1" smtClean="0"/>
              <a:t>tödliche</a:t>
            </a:r>
            <a:r>
              <a:rPr lang="en-GB" baseline="0" dirty="0" smtClean="0"/>
              <a:t> </a:t>
            </a:r>
            <a:r>
              <a:rPr lang="en-GB" baseline="0" dirty="0" err="1" smtClean="0"/>
              <a:t>Strahlendosis</a:t>
            </a:r>
            <a:r>
              <a:rPr lang="en-GB" baseline="0" dirty="0" smtClean="0"/>
              <a:t> </a:t>
            </a:r>
            <a:r>
              <a:rPr lang="en-GB" baseline="0" dirty="0" err="1" smtClean="0"/>
              <a:t>auftrat</a:t>
            </a:r>
            <a:r>
              <a:rPr lang="en-GB" baseline="0" dirty="0" smtClean="0"/>
              <a:t>. </a:t>
            </a:r>
            <a:r>
              <a:rPr lang="en-GB" baseline="0" dirty="0" err="1" smtClean="0"/>
              <a:t>Zusammen</a:t>
            </a:r>
            <a:r>
              <a:rPr lang="en-GB" baseline="0" dirty="0" smtClean="0"/>
              <a:t> </a:t>
            </a:r>
            <a:r>
              <a:rPr lang="en-GB" baseline="0" dirty="0" err="1" smtClean="0"/>
              <a:t>mit</a:t>
            </a:r>
            <a:r>
              <a:rPr lang="en-GB" baseline="0" dirty="0" smtClean="0"/>
              <a:t> </a:t>
            </a:r>
            <a:r>
              <a:rPr lang="en-GB" baseline="0" dirty="0" err="1" smtClean="0"/>
              <a:t>einem</a:t>
            </a:r>
            <a:r>
              <a:rPr lang="en-GB" baseline="0" dirty="0" smtClean="0"/>
              <a:t> </a:t>
            </a:r>
            <a:r>
              <a:rPr lang="en-GB" baseline="0" dirty="0" err="1" smtClean="0"/>
              <a:t>Mitarbeiter</a:t>
            </a:r>
            <a:r>
              <a:rPr lang="en-GB" baseline="0" dirty="0" smtClean="0"/>
              <a:t> </a:t>
            </a:r>
            <a:r>
              <a:rPr lang="en-GB" baseline="0" dirty="0" err="1" smtClean="0"/>
              <a:t>haben</a:t>
            </a:r>
            <a:r>
              <a:rPr lang="en-GB" baseline="0" dirty="0" smtClean="0"/>
              <a:t> </a:t>
            </a:r>
            <a:r>
              <a:rPr lang="en-GB" baseline="0" dirty="0" err="1" smtClean="0"/>
              <a:t>sie</a:t>
            </a:r>
            <a:r>
              <a:rPr lang="en-GB" baseline="0" dirty="0" smtClean="0"/>
              <a:t> </a:t>
            </a:r>
            <a:r>
              <a:rPr lang="en-GB" baseline="0" dirty="0" err="1" smtClean="0"/>
              <a:t>nach</a:t>
            </a:r>
            <a:r>
              <a:rPr lang="en-GB" baseline="0" dirty="0" smtClean="0"/>
              <a:t> </a:t>
            </a:r>
            <a:r>
              <a:rPr lang="en-GB" baseline="0" dirty="0" err="1" smtClean="0"/>
              <a:t>vielen</a:t>
            </a:r>
            <a:r>
              <a:rPr lang="en-GB" baseline="0" dirty="0" smtClean="0"/>
              <a:t> Tests den </a:t>
            </a:r>
            <a:r>
              <a:rPr lang="en-GB" baseline="0" dirty="0" err="1" smtClean="0"/>
              <a:t>Fehler</a:t>
            </a:r>
            <a:r>
              <a:rPr lang="en-GB" baseline="0" dirty="0" smtClean="0"/>
              <a:t> </a:t>
            </a:r>
            <a:r>
              <a:rPr lang="en-GB" baseline="0" dirty="0" err="1" smtClean="0"/>
              <a:t>reproduzieren</a:t>
            </a:r>
            <a:r>
              <a:rPr lang="en-GB" baseline="0" dirty="0" smtClean="0"/>
              <a:t> </a:t>
            </a:r>
            <a:r>
              <a:rPr lang="en-GB" baseline="0" dirty="0" err="1" smtClean="0"/>
              <a:t>können</a:t>
            </a:r>
            <a:r>
              <a:rPr lang="en-GB" baseline="0" dirty="0" smtClean="0"/>
              <a:t> und </a:t>
            </a:r>
            <a:r>
              <a:rPr lang="en-GB" baseline="0" dirty="0" err="1" smtClean="0"/>
              <a:t>dann</a:t>
            </a:r>
            <a:r>
              <a:rPr lang="en-GB" baseline="0" dirty="0" smtClean="0"/>
              <a:t> an den </a:t>
            </a:r>
            <a:r>
              <a:rPr lang="en-GB" baseline="0" dirty="0" err="1" smtClean="0"/>
              <a:t>Hersteller</a:t>
            </a:r>
            <a:r>
              <a:rPr lang="en-GB" baseline="0" dirty="0" smtClean="0"/>
              <a:t> </a:t>
            </a:r>
            <a:r>
              <a:rPr lang="en-GB" baseline="0" dirty="0" err="1" smtClean="0"/>
              <a:t>schicken</a:t>
            </a:r>
            <a:r>
              <a:rPr lang="en-GB" baseline="0" dirty="0" smtClean="0"/>
              <a:t> </a:t>
            </a:r>
            <a:r>
              <a:rPr lang="en-GB" baseline="0" dirty="0" err="1" smtClean="0"/>
              <a:t>können</a:t>
            </a:r>
            <a:r>
              <a:rPr lang="en-GB" baseline="0" dirty="0" smtClean="0"/>
              <a:t>. Man </a:t>
            </a:r>
            <a:r>
              <a:rPr lang="en-GB" baseline="0" dirty="0" err="1" smtClean="0"/>
              <a:t>konnte</a:t>
            </a:r>
            <a:r>
              <a:rPr lang="en-GB" baseline="0" dirty="0" smtClean="0"/>
              <a:t> </a:t>
            </a:r>
            <a:r>
              <a:rPr lang="en-GB" baseline="0" dirty="0" err="1" smtClean="0"/>
              <a:t>zwischen</a:t>
            </a:r>
            <a:r>
              <a:rPr lang="en-GB" baseline="0" dirty="0" smtClean="0"/>
              <a:t> </a:t>
            </a:r>
            <a:r>
              <a:rPr lang="en-GB" baseline="0" dirty="0" err="1" smtClean="0"/>
              <a:t>zwei</a:t>
            </a:r>
            <a:r>
              <a:rPr lang="en-GB" baseline="0" dirty="0" smtClean="0"/>
              <a:t> Modi </a:t>
            </a:r>
            <a:r>
              <a:rPr lang="en-GB" baseline="0" dirty="0" err="1" smtClean="0"/>
              <a:t>hin</a:t>
            </a:r>
            <a:r>
              <a:rPr lang="en-GB" baseline="0" dirty="0" smtClean="0"/>
              <a:t> und her </a:t>
            </a:r>
            <a:r>
              <a:rPr lang="en-GB" baseline="0" dirty="0" err="1" smtClean="0"/>
              <a:t>wechseln</a:t>
            </a:r>
            <a:r>
              <a:rPr lang="en-GB" baseline="0" dirty="0" smtClean="0"/>
              <a:t>, und </a:t>
            </a:r>
            <a:r>
              <a:rPr lang="en-GB" baseline="0" dirty="0" err="1" smtClean="0"/>
              <a:t>wenn</a:t>
            </a:r>
            <a:r>
              <a:rPr lang="en-GB" baseline="0" dirty="0" smtClean="0"/>
              <a:t> man </a:t>
            </a:r>
            <a:r>
              <a:rPr lang="en-GB" baseline="0" dirty="0" err="1" smtClean="0"/>
              <a:t>dabei</a:t>
            </a:r>
            <a:r>
              <a:rPr lang="en-GB" baseline="0" dirty="0" smtClean="0"/>
              <a:t> die 8 </a:t>
            </a:r>
            <a:r>
              <a:rPr lang="en-GB" baseline="0" dirty="0" err="1" smtClean="0"/>
              <a:t>Sekunden</a:t>
            </a:r>
            <a:r>
              <a:rPr lang="en-GB" baseline="0" dirty="0" smtClean="0"/>
              <a:t> </a:t>
            </a:r>
            <a:r>
              <a:rPr lang="en-GB" baseline="0" dirty="0" err="1" smtClean="0"/>
              <a:t>Zeit</a:t>
            </a:r>
            <a:r>
              <a:rPr lang="en-GB" baseline="0" dirty="0" smtClean="0"/>
              <a:t> </a:t>
            </a:r>
            <a:r>
              <a:rPr lang="en-GB" baseline="0" dirty="0" err="1" smtClean="0"/>
              <a:t>für</a:t>
            </a:r>
            <a:r>
              <a:rPr lang="en-GB" baseline="0" dirty="0" smtClean="0"/>
              <a:t> die </a:t>
            </a:r>
            <a:r>
              <a:rPr lang="en-GB" baseline="0" dirty="0" err="1" smtClean="0"/>
              <a:t>Speicherung</a:t>
            </a:r>
            <a:r>
              <a:rPr lang="en-GB" baseline="0" dirty="0" smtClean="0"/>
              <a:t> </a:t>
            </a:r>
            <a:r>
              <a:rPr lang="en-GB" baseline="0" dirty="0" err="1" smtClean="0"/>
              <a:t>nicht</a:t>
            </a:r>
            <a:r>
              <a:rPr lang="en-GB" baseline="0" dirty="0" smtClean="0"/>
              <a:t> </a:t>
            </a:r>
            <a:r>
              <a:rPr lang="en-GB" baseline="0" dirty="0" err="1" smtClean="0"/>
              <a:t>abwartet</a:t>
            </a:r>
            <a:r>
              <a:rPr lang="en-GB" baseline="0" dirty="0" smtClean="0"/>
              <a:t>, </a:t>
            </a:r>
            <a:r>
              <a:rPr lang="en-GB" baseline="0" dirty="0" err="1" smtClean="0"/>
              <a:t>konnte</a:t>
            </a:r>
            <a:r>
              <a:rPr lang="en-GB" baseline="0" dirty="0" smtClean="0"/>
              <a:t> </a:t>
            </a:r>
            <a:r>
              <a:rPr lang="en-GB" baseline="0" dirty="0" err="1" smtClean="0"/>
              <a:t>sich</a:t>
            </a:r>
            <a:r>
              <a:rPr lang="en-GB" baseline="0" dirty="0" smtClean="0"/>
              <a:t> der Sender </a:t>
            </a:r>
            <a:r>
              <a:rPr lang="en-GB" baseline="0" dirty="0" err="1" smtClean="0"/>
              <a:t>für</a:t>
            </a:r>
            <a:r>
              <a:rPr lang="en-GB" baseline="0" dirty="0" smtClean="0"/>
              <a:t> die </a:t>
            </a:r>
            <a:r>
              <a:rPr lang="en-GB" baseline="0" dirty="0" err="1" smtClean="0"/>
              <a:t>Strahlendosis</a:t>
            </a:r>
            <a:r>
              <a:rPr lang="en-GB" baseline="0" dirty="0" smtClean="0"/>
              <a:t> </a:t>
            </a:r>
            <a:r>
              <a:rPr lang="en-GB" baseline="0" dirty="0" err="1" smtClean="0"/>
              <a:t>nicht</a:t>
            </a:r>
            <a:r>
              <a:rPr lang="en-GB" baseline="0" dirty="0" smtClean="0"/>
              <a:t> </a:t>
            </a:r>
            <a:r>
              <a:rPr lang="en-GB" baseline="0" dirty="0" err="1" smtClean="0"/>
              <a:t>neu</a:t>
            </a:r>
            <a:r>
              <a:rPr lang="en-GB" baseline="0" dirty="0" smtClean="0"/>
              <a:t> </a:t>
            </a:r>
            <a:r>
              <a:rPr lang="en-GB" baseline="0" dirty="0" err="1" smtClean="0"/>
              <a:t>aussrichten</a:t>
            </a:r>
            <a:r>
              <a:rPr lang="en-GB" baseline="0" dirty="0" smtClean="0"/>
              <a:t>. Der </a:t>
            </a:r>
            <a:r>
              <a:rPr lang="en-GB" baseline="0" dirty="0" err="1" smtClean="0"/>
              <a:t>Hersteller</a:t>
            </a:r>
            <a:r>
              <a:rPr lang="en-GB" baseline="0" dirty="0" smtClean="0"/>
              <a:t> hat </a:t>
            </a:r>
            <a:r>
              <a:rPr lang="en-GB" baseline="0" dirty="0" err="1" smtClean="0"/>
              <a:t>auch</a:t>
            </a:r>
            <a:r>
              <a:rPr lang="en-GB" baseline="0" dirty="0" smtClean="0"/>
              <a:t> den </a:t>
            </a:r>
            <a:r>
              <a:rPr lang="en-GB" baseline="0" dirty="0" err="1" smtClean="0"/>
              <a:t>Fehler</a:t>
            </a:r>
            <a:r>
              <a:rPr lang="en-GB" baseline="0" dirty="0" smtClean="0"/>
              <a:t> </a:t>
            </a:r>
            <a:r>
              <a:rPr lang="en-GB" baseline="0" dirty="0" err="1" smtClean="0"/>
              <a:t>reproduziert</a:t>
            </a:r>
            <a:r>
              <a:rPr lang="en-GB" baseline="0" dirty="0" smtClean="0"/>
              <a:t> </a:t>
            </a:r>
            <a:r>
              <a:rPr lang="en-GB" baseline="0" dirty="0" err="1" smtClean="0"/>
              <a:t>können</a:t>
            </a:r>
            <a:r>
              <a:rPr lang="en-GB" baseline="0" dirty="0" smtClean="0"/>
              <a:t>. Der </a:t>
            </a:r>
            <a:r>
              <a:rPr lang="en-GB" baseline="0" dirty="0" err="1" smtClean="0"/>
              <a:t>hatte</a:t>
            </a:r>
            <a:r>
              <a:rPr lang="en-GB" baseline="0" dirty="0" smtClean="0"/>
              <a:t> </a:t>
            </a:r>
            <a:r>
              <a:rPr lang="en-GB" baseline="0" dirty="0" err="1" smtClean="0"/>
              <a:t>aber</a:t>
            </a:r>
            <a:r>
              <a:rPr lang="en-GB" baseline="0" dirty="0" smtClean="0"/>
              <a:t> </a:t>
            </a:r>
            <a:r>
              <a:rPr lang="en-GB" baseline="0" dirty="0" err="1" smtClean="0"/>
              <a:t>noch</a:t>
            </a:r>
            <a:r>
              <a:rPr lang="en-GB" baseline="0" dirty="0" smtClean="0"/>
              <a:t> den </a:t>
            </a:r>
            <a:r>
              <a:rPr lang="en-GB" baseline="0" dirty="0" err="1" smtClean="0"/>
              <a:t>Vorgänger</a:t>
            </a:r>
            <a:r>
              <a:rPr lang="en-GB" baseline="0" dirty="0" smtClean="0"/>
              <a:t>, </a:t>
            </a:r>
            <a:r>
              <a:rPr lang="en-GB" baseline="0" dirty="0" err="1" smtClean="0"/>
              <a:t>bei</a:t>
            </a:r>
            <a:r>
              <a:rPr lang="en-GB" baseline="0" dirty="0" smtClean="0"/>
              <a:t> </a:t>
            </a:r>
            <a:r>
              <a:rPr lang="en-GB" baseline="0" dirty="0" err="1" smtClean="0"/>
              <a:t>dem</a:t>
            </a:r>
            <a:r>
              <a:rPr lang="en-GB" baseline="0" dirty="0" smtClean="0"/>
              <a:t> die Hardware </a:t>
            </a:r>
            <a:r>
              <a:rPr lang="en-GB" baseline="0" dirty="0" err="1" smtClean="0"/>
              <a:t>dann</a:t>
            </a:r>
            <a:r>
              <a:rPr lang="en-GB" baseline="0" dirty="0" smtClean="0"/>
              <a:t> </a:t>
            </a:r>
            <a:r>
              <a:rPr lang="en-GB" baseline="0" dirty="0" err="1" smtClean="0"/>
              <a:t>eingeschritten</a:t>
            </a:r>
            <a:r>
              <a:rPr lang="en-GB" baseline="0" dirty="0" smtClean="0"/>
              <a:t> </a:t>
            </a:r>
            <a:r>
              <a:rPr lang="en-GB" baseline="0" dirty="0" err="1" smtClean="0"/>
              <a:t>ist</a:t>
            </a:r>
            <a:r>
              <a:rPr lang="en-GB" baseline="0" dirty="0" smtClean="0"/>
              <a:t> (und </a:t>
            </a:r>
            <a:r>
              <a:rPr lang="en-GB" baseline="0" dirty="0" err="1" smtClean="0"/>
              <a:t>dabei</a:t>
            </a:r>
            <a:r>
              <a:rPr lang="en-GB" baseline="0" dirty="0" smtClean="0"/>
              <a:t> der </a:t>
            </a:r>
            <a:r>
              <a:rPr lang="en-GB" baseline="0" dirty="0" err="1" smtClean="0"/>
              <a:t>Sicherheitsschalter</a:t>
            </a:r>
            <a:r>
              <a:rPr lang="en-GB" baseline="0" dirty="0" smtClean="0"/>
              <a:t> </a:t>
            </a:r>
            <a:r>
              <a:rPr lang="en-GB" baseline="0" dirty="0" err="1" smtClean="0"/>
              <a:t>zerstört</a:t>
            </a:r>
            <a:r>
              <a:rPr lang="en-GB" baseline="0" dirty="0" smtClean="0"/>
              <a:t> </a:t>
            </a:r>
            <a:r>
              <a:rPr lang="en-GB" baseline="0" dirty="0" err="1" smtClean="0"/>
              <a:t>wurde</a:t>
            </a:r>
            <a:r>
              <a:rPr lang="en-GB" baseline="0" dirty="0" smtClean="0"/>
              <a:t>); </a:t>
            </a:r>
            <a:r>
              <a:rPr lang="en-GB" dirty="0" err="1" smtClean="0"/>
              <a:t>Es</a:t>
            </a:r>
            <a:r>
              <a:rPr lang="en-GB" dirty="0" smtClean="0"/>
              <a:t> gab </a:t>
            </a:r>
            <a:r>
              <a:rPr lang="en-GB" dirty="0" err="1" smtClean="0"/>
              <a:t>keinen</a:t>
            </a:r>
            <a:r>
              <a:rPr lang="en-GB" dirty="0" smtClean="0"/>
              <a:t> Safety-</a:t>
            </a:r>
            <a:r>
              <a:rPr lang="en-GB" dirty="0" err="1" smtClean="0"/>
              <a:t>Mechanismus</a:t>
            </a:r>
            <a:r>
              <a:rPr lang="en-GB" baseline="0" dirty="0" smtClean="0"/>
              <a:t> in der Hardware; die gab </a:t>
            </a:r>
            <a:r>
              <a:rPr lang="en-GB" baseline="0" dirty="0" err="1" smtClean="0"/>
              <a:t>es</a:t>
            </a:r>
            <a:r>
              <a:rPr lang="en-GB" baseline="0" dirty="0" smtClean="0"/>
              <a:t> </a:t>
            </a:r>
            <a:r>
              <a:rPr lang="en-GB" baseline="0" dirty="0" err="1" smtClean="0"/>
              <a:t>nur</a:t>
            </a:r>
            <a:r>
              <a:rPr lang="en-GB" baseline="0" dirty="0" smtClean="0"/>
              <a:t> </a:t>
            </a:r>
            <a:r>
              <a:rPr lang="en-GB" baseline="0" dirty="0" err="1" smtClean="0"/>
              <a:t>im</a:t>
            </a:r>
            <a:r>
              <a:rPr lang="en-GB" baseline="0" dirty="0" smtClean="0"/>
              <a:t> </a:t>
            </a:r>
            <a:r>
              <a:rPr lang="en-GB" baseline="0" dirty="0" err="1" smtClean="0"/>
              <a:t>Vorgänger</a:t>
            </a:r>
            <a:r>
              <a:rPr lang="en-GB" baseline="0" dirty="0" smtClean="0"/>
              <a:t> Therac-20, </a:t>
            </a:r>
            <a:r>
              <a:rPr lang="en-GB" baseline="0" dirty="0" err="1" smtClean="0"/>
              <a:t>aber</a:t>
            </a:r>
            <a:r>
              <a:rPr lang="en-GB" baseline="0" dirty="0" smtClean="0"/>
              <a:t> in 25 </a:t>
            </a:r>
            <a:r>
              <a:rPr lang="en-GB" baseline="0" dirty="0" err="1" smtClean="0"/>
              <a:t>wurde</a:t>
            </a:r>
            <a:r>
              <a:rPr lang="en-GB" baseline="0" dirty="0" smtClean="0"/>
              <a:t> </a:t>
            </a:r>
            <a:r>
              <a:rPr lang="en-GB" baseline="0" dirty="0" err="1" smtClean="0"/>
              <a:t>er</a:t>
            </a:r>
            <a:r>
              <a:rPr lang="en-GB" baseline="0" dirty="0" smtClean="0"/>
              <a:t> </a:t>
            </a:r>
            <a:r>
              <a:rPr lang="en-GB" baseline="0" dirty="0" err="1" smtClean="0"/>
              <a:t>entfernt</a:t>
            </a:r>
            <a:r>
              <a:rPr lang="en-GB" baseline="0" dirty="0" smtClean="0"/>
              <a:t>;</a:t>
            </a:r>
          </a:p>
          <a:p>
            <a:endParaRPr lang="en-GB" dirty="0"/>
          </a:p>
        </p:txBody>
      </p:sp>
    </p:spTree>
    <p:extLst>
      <p:ext uri="{BB962C8B-B14F-4D97-AF65-F5344CB8AC3E}">
        <p14:creationId xmlns:p14="http://schemas.microsoft.com/office/powerpoint/2010/main" val="189110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C38E74F5-CD38-4DED-B267-7DB1EA3BD8CF}" type="slidenum">
              <a:t>17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Landung</a:t>
            </a:r>
            <a:r>
              <a:rPr lang="en-GB" baseline="0" dirty="0" smtClean="0"/>
              <a:t> auf </a:t>
            </a:r>
            <a:r>
              <a:rPr lang="en-GB" baseline="0" dirty="0" err="1" smtClean="0"/>
              <a:t>dem</a:t>
            </a:r>
            <a:r>
              <a:rPr lang="en-GB" baseline="0" dirty="0" smtClean="0"/>
              <a:t> </a:t>
            </a:r>
            <a:r>
              <a:rPr lang="en-GB" baseline="0" dirty="0" err="1" smtClean="0"/>
              <a:t>Mond</a:t>
            </a:r>
            <a:r>
              <a:rPr lang="en-GB" baseline="0" dirty="0" smtClean="0"/>
              <a:t>, 400.000 </a:t>
            </a:r>
            <a:r>
              <a:rPr lang="en-GB" baseline="0" dirty="0" err="1" smtClean="0"/>
              <a:t>Leute</a:t>
            </a:r>
            <a:r>
              <a:rPr lang="en-GB" baseline="0" dirty="0" smtClean="0"/>
              <a:t> </a:t>
            </a:r>
            <a:r>
              <a:rPr lang="en-GB" baseline="0" dirty="0" err="1" smtClean="0"/>
              <a:t>haben</a:t>
            </a:r>
            <a:r>
              <a:rPr lang="en-GB" baseline="0" dirty="0" smtClean="0"/>
              <a:t> </a:t>
            </a:r>
            <a:r>
              <a:rPr lang="en-GB" baseline="0" dirty="0" err="1" smtClean="0"/>
              <a:t>daran</a:t>
            </a:r>
            <a:r>
              <a:rPr lang="en-GB" baseline="0" dirty="0" smtClean="0"/>
              <a:t> </a:t>
            </a:r>
            <a:r>
              <a:rPr lang="en-GB" baseline="0" dirty="0" err="1" smtClean="0"/>
              <a:t>gearbeitet</a:t>
            </a:r>
            <a:r>
              <a:rPr lang="en-GB" baseline="0" dirty="0" smtClean="0"/>
              <a:t>, 25Mrd. Dollar </a:t>
            </a:r>
            <a:r>
              <a:rPr lang="en-GB" baseline="0" dirty="0" err="1" smtClean="0"/>
              <a:t>ausgegeben</a:t>
            </a:r>
            <a:r>
              <a:rPr lang="en-GB" baseline="0" dirty="0" smtClean="0"/>
              <a:t>. </a:t>
            </a:r>
            <a:r>
              <a:rPr lang="en-GB" baseline="0" dirty="0" err="1" smtClean="0"/>
              <a:t>Während</a:t>
            </a:r>
            <a:r>
              <a:rPr lang="en-GB" baseline="0" dirty="0" smtClean="0"/>
              <a:t> des </a:t>
            </a:r>
            <a:r>
              <a:rPr lang="en-GB" baseline="0" dirty="0" err="1" smtClean="0"/>
              <a:t>Landanflugs</a:t>
            </a:r>
            <a:r>
              <a:rPr lang="en-GB" baseline="0" dirty="0" smtClean="0"/>
              <a:t> </a:t>
            </a:r>
            <a:r>
              <a:rPr lang="en-GB" baseline="0" dirty="0" err="1" smtClean="0"/>
              <a:t>kommt</a:t>
            </a:r>
            <a:r>
              <a:rPr lang="en-GB" baseline="0" dirty="0" smtClean="0"/>
              <a:t> </a:t>
            </a:r>
            <a:r>
              <a:rPr lang="en-GB" baseline="0" dirty="0" err="1" smtClean="0"/>
              <a:t>plötzlich</a:t>
            </a:r>
            <a:r>
              <a:rPr lang="en-GB" baseline="0" dirty="0" smtClean="0"/>
              <a:t> </a:t>
            </a:r>
            <a:r>
              <a:rPr lang="en-GB" baseline="0" dirty="0" err="1" smtClean="0"/>
              <a:t>ein</a:t>
            </a:r>
            <a:r>
              <a:rPr lang="en-GB" baseline="0" dirty="0" smtClean="0"/>
              <a:t> 1202-Fehler, den Armstrong und Aldrin </a:t>
            </a:r>
            <a:r>
              <a:rPr lang="en-GB" baseline="0" dirty="0" err="1" smtClean="0"/>
              <a:t>nicht</a:t>
            </a:r>
            <a:r>
              <a:rPr lang="en-GB" baseline="0" dirty="0" smtClean="0"/>
              <a:t> </a:t>
            </a:r>
            <a:r>
              <a:rPr lang="en-GB" baseline="0" dirty="0" err="1" smtClean="0"/>
              <a:t>kennen</a:t>
            </a:r>
            <a:r>
              <a:rPr lang="en-GB" baseline="0" dirty="0" smtClean="0"/>
              <a:t>. Auf der </a:t>
            </a:r>
            <a:r>
              <a:rPr lang="en-GB" baseline="0" dirty="0" err="1" smtClean="0"/>
              <a:t>Erde</a:t>
            </a:r>
            <a:r>
              <a:rPr lang="en-GB" baseline="0" dirty="0" smtClean="0"/>
              <a:t> </a:t>
            </a:r>
            <a:r>
              <a:rPr lang="en-GB" baseline="0" dirty="0" err="1" smtClean="0"/>
              <a:t>haben</a:t>
            </a:r>
            <a:r>
              <a:rPr lang="en-GB" baseline="0" dirty="0" smtClean="0"/>
              <a:t> </a:t>
            </a:r>
            <a:r>
              <a:rPr lang="en-GB" baseline="0" dirty="0" err="1" smtClean="0"/>
              <a:t>zwei</a:t>
            </a:r>
            <a:r>
              <a:rPr lang="en-GB" baseline="0" dirty="0" smtClean="0"/>
              <a:t> </a:t>
            </a:r>
            <a:r>
              <a:rPr lang="en-GB" baseline="0" dirty="0" err="1" smtClean="0"/>
              <a:t>Spezialisten</a:t>
            </a:r>
            <a:r>
              <a:rPr lang="en-GB" baseline="0" dirty="0" smtClean="0"/>
              <a:t> 15 </a:t>
            </a:r>
            <a:r>
              <a:rPr lang="en-GB" baseline="0" dirty="0" err="1" smtClean="0"/>
              <a:t>Sekunden</a:t>
            </a:r>
            <a:r>
              <a:rPr lang="en-GB" baseline="0" dirty="0" smtClean="0"/>
              <a:t> </a:t>
            </a:r>
            <a:r>
              <a:rPr lang="en-GB" baseline="0" dirty="0" err="1" smtClean="0"/>
              <a:t>Zeit</a:t>
            </a:r>
            <a:r>
              <a:rPr lang="en-GB" baseline="0" dirty="0" smtClean="0"/>
              <a:t>, </a:t>
            </a:r>
            <a:r>
              <a:rPr lang="en-GB" baseline="0" dirty="0" err="1" smtClean="0"/>
              <a:t>eine</a:t>
            </a:r>
            <a:r>
              <a:rPr lang="en-GB" baseline="0" dirty="0" smtClean="0"/>
              <a:t> </a:t>
            </a:r>
            <a:r>
              <a:rPr lang="en-GB" baseline="0" dirty="0" err="1" smtClean="0"/>
              <a:t>Entscheidung</a:t>
            </a:r>
            <a:r>
              <a:rPr lang="en-GB" baseline="0" dirty="0" smtClean="0"/>
              <a:t> </a:t>
            </a:r>
            <a:r>
              <a:rPr lang="en-GB" baseline="0" dirty="0" err="1" smtClean="0"/>
              <a:t>zu</a:t>
            </a:r>
            <a:r>
              <a:rPr lang="en-GB" baseline="0" dirty="0" smtClean="0"/>
              <a:t> </a:t>
            </a:r>
            <a:r>
              <a:rPr lang="en-GB" baseline="0" dirty="0" err="1" smtClean="0"/>
              <a:t>treffen</a:t>
            </a:r>
            <a:r>
              <a:rPr lang="en-GB" baseline="0" dirty="0" smtClean="0"/>
              <a:t>: </a:t>
            </a:r>
            <a:r>
              <a:rPr lang="en-GB" baseline="0" dirty="0" err="1" smtClean="0"/>
              <a:t>Weiter</a:t>
            </a:r>
            <a:r>
              <a:rPr lang="en-GB" baseline="0" dirty="0" smtClean="0"/>
              <a:t> </a:t>
            </a:r>
            <a:r>
              <a:rPr lang="en-GB" baseline="0" dirty="0" err="1" smtClean="0"/>
              <a:t>oder</a:t>
            </a:r>
            <a:r>
              <a:rPr lang="en-GB" baseline="0" dirty="0" smtClean="0"/>
              <a:t> </a:t>
            </a:r>
            <a:r>
              <a:rPr lang="en-GB" baseline="0" dirty="0" err="1" smtClean="0"/>
              <a:t>Abbrechen</a:t>
            </a:r>
            <a:r>
              <a:rPr lang="en-GB" baseline="0" dirty="0" smtClean="0"/>
              <a:t>?</a:t>
            </a:r>
            <a:endParaRPr lang="en-GB" dirty="0" smtClean="0"/>
          </a:p>
          <a:p>
            <a:r>
              <a:rPr lang="en-GB" dirty="0" err="1" smtClean="0"/>
              <a:t>Gleichzeitige</a:t>
            </a:r>
            <a:r>
              <a:rPr lang="en-GB" dirty="0" smtClean="0"/>
              <a:t> </a:t>
            </a:r>
            <a:r>
              <a:rPr lang="en-GB" dirty="0" err="1"/>
              <a:t>Ermittlung</a:t>
            </a:r>
            <a:r>
              <a:rPr lang="en-GB" dirty="0"/>
              <a:t> von </a:t>
            </a:r>
            <a:r>
              <a:rPr lang="en-GB" dirty="0" err="1"/>
              <a:t>Daten</a:t>
            </a:r>
            <a:r>
              <a:rPr lang="en-GB" dirty="0"/>
              <a:t> </a:t>
            </a:r>
            <a:r>
              <a:rPr lang="en-GB" dirty="0" err="1"/>
              <a:t>durch</a:t>
            </a:r>
            <a:r>
              <a:rPr lang="en-GB" dirty="0"/>
              <a:t> das </a:t>
            </a:r>
            <a:r>
              <a:rPr lang="en-GB" dirty="0" err="1"/>
              <a:t>Landeradar</a:t>
            </a:r>
            <a:r>
              <a:rPr lang="en-GB" dirty="0"/>
              <a:t> und des Rendezvous </a:t>
            </a:r>
            <a:r>
              <a:rPr lang="en-GB" dirty="0" smtClean="0"/>
              <a:t>Radars (</a:t>
            </a:r>
            <a:r>
              <a:rPr lang="en-GB" dirty="0" err="1" smtClean="0"/>
              <a:t>für</a:t>
            </a:r>
            <a:r>
              <a:rPr lang="en-GB" dirty="0" smtClean="0"/>
              <a:t> den Orbiter);</a:t>
            </a:r>
            <a:r>
              <a:rPr lang="en-GB" baseline="0" dirty="0" smtClean="0"/>
              <a:t> </a:t>
            </a:r>
            <a:r>
              <a:rPr lang="en-GB" baseline="0" dirty="0" err="1" smtClean="0"/>
              <a:t>führte</a:t>
            </a:r>
            <a:r>
              <a:rPr lang="en-GB" baseline="0" dirty="0" smtClean="0"/>
              <a:t> </a:t>
            </a:r>
            <a:r>
              <a:rPr lang="en-GB" baseline="0" dirty="0" err="1" smtClean="0"/>
              <a:t>dazu</a:t>
            </a:r>
            <a:r>
              <a:rPr lang="en-GB" baseline="0" dirty="0" smtClean="0"/>
              <a:t>, </a:t>
            </a:r>
            <a:r>
              <a:rPr lang="en-GB" baseline="0" dirty="0" err="1" smtClean="0"/>
              <a:t>dass</a:t>
            </a:r>
            <a:r>
              <a:rPr lang="en-GB" baseline="0" dirty="0" smtClean="0"/>
              <a:t> </a:t>
            </a:r>
            <a:r>
              <a:rPr lang="en-GB" baseline="0" dirty="0" err="1" smtClean="0"/>
              <a:t>nicht</a:t>
            </a:r>
            <a:r>
              <a:rPr lang="en-GB" baseline="0" dirty="0" smtClean="0"/>
              <a:t> </a:t>
            </a:r>
            <a:r>
              <a:rPr lang="en-GB" baseline="0" dirty="0" err="1" smtClean="0"/>
              <a:t>genug</a:t>
            </a:r>
            <a:r>
              <a:rPr lang="en-GB" baseline="0" dirty="0" smtClean="0"/>
              <a:t> </a:t>
            </a:r>
            <a:r>
              <a:rPr lang="en-GB" baseline="0" dirty="0" err="1" smtClean="0"/>
              <a:t>Resourcen</a:t>
            </a:r>
            <a:r>
              <a:rPr lang="en-GB" baseline="0" dirty="0" smtClean="0"/>
              <a:t> </a:t>
            </a:r>
            <a:r>
              <a:rPr lang="en-GB" baseline="0" dirty="0" err="1" smtClean="0"/>
              <a:t>für</a:t>
            </a:r>
            <a:r>
              <a:rPr lang="en-GB" baseline="0" dirty="0" smtClean="0"/>
              <a:t> </a:t>
            </a:r>
            <a:r>
              <a:rPr lang="en-GB" baseline="0" dirty="0" err="1" smtClean="0"/>
              <a:t>alle</a:t>
            </a:r>
            <a:r>
              <a:rPr lang="en-GB" baseline="0" dirty="0" smtClean="0"/>
              <a:t> </a:t>
            </a:r>
            <a:r>
              <a:rPr lang="en-GB" baseline="0" dirty="0" err="1" smtClean="0"/>
              <a:t>Prozesse</a:t>
            </a:r>
            <a:r>
              <a:rPr lang="en-GB" baseline="0" dirty="0" smtClean="0"/>
              <a:t> da </a:t>
            </a:r>
            <a:r>
              <a:rPr lang="en-GB" baseline="0" dirty="0" err="1" smtClean="0"/>
              <a:t>waren</a:t>
            </a:r>
            <a:r>
              <a:rPr lang="en-GB" baseline="0" dirty="0" smtClean="0"/>
              <a:t> und </a:t>
            </a:r>
            <a:r>
              <a:rPr lang="en-GB" baseline="0" dirty="0" err="1" smtClean="0"/>
              <a:t>nur</a:t>
            </a:r>
            <a:r>
              <a:rPr lang="en-GB" baseline="0" dirty="0" smtClean="0"/>
              <a:t> </a:t>
            </a:r>
            <a:r>
              <a:rPr lang="en-GB" baseline="0" dirty="0" err="1" smtClean="0"/>
              <a:t>noch</a:t>
            </a:r>
            <a:r>
              <a:rPr lang="en-GB" baseline="0" dirty="0" smtClean="0"/>
              <a:t> high-priority </a:t>
            </a:r>
            <a:r>
              <a:rPr lang="en-GB" baseline="0" dirty="0" err="1" smtClean="0"/>
              <a:t>Prozesse</a:t>
            </a:r>
            <a:r>
              <a:rPr lang="en-GB" baseline="0" dirty="0" smtClean="0"/>
              <a:t> </a:t>
            </a:r>
            <a:r>
              <a:rPr lang="en-GB" baseline="0" dirty="0" err="1" smtClean="0"/>
              <a:t>liefen</a:t>
            </a:r>
            <a:r>
              <a:rPr lang="en-GB" baseline="0" dirty="0" smtClean="0"/>
              <a:t>. Das </a:t>
            </a:r>
            <a:r>
              <a:rPr lang="en-GB" baseline="0" dirty="0" err="1" smtClean="0"/>
              <a:t>löste</a:t>
            </a:r>
            <a:r>
              <a:rPr lang="en-GB" baseline="0" dirty="0" smtClean="0"/>
              <a:t> </a:t>
            </a:r>
            <a:r>
              <a:rPr lang="en-GB" baseline="0" dirty="0" err="1" smtClean="0"/>
              <a:t>mehrere</a:t>
            </a:r>
            <a:r>
              <a:rPr lang="en-GB" baseline="0" dirty="0" smtClean="0"/>
              <a:t> </a:t>
            </a:r>
            <a:r>
              <a:rPr lang="en-GB" baseline="0" dirty="0" err="1" smtClean="0"/>
              <a:t>Neustarts</a:t>
            </a:r>
            <a:r>
              <a:rPr lang="en-GB" baseline="0" dirty="0" smtClean="0"/>
              <a:t> </a:t>
            </a:r>
            <a:r>
              <a:rPr lang="en-GB" baseline="0" dirty="0" err="1" smtClean="0"/>
              <a:t>aus</a:t>
            </a:r>
            <a:r>
              <a:rPr lang="en-GB" baseline="0" dirty="0" smtClean="0"/>
              <a:t>; </a:t>
            </a:r>
            <a:endParaRPr lang="en-GB" dirty="0"/>
          </a:p>
        </p:txBody>
      </p:sp>
    </p:spTree>
    <p:extLst>
      <p:ext uri="{BB962C8B-B14F-4D97-AF65-F5344CB8AC3E}">
        <p14:creationId xmlns:p14="http://schemas.microsoft.com/office/powerpoint/2010/main" val="196469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8C1D5513-F7D3-466A-A2CC-4D42495AD3D5}" type="slidenum">
              <a:t>18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Ein</a:t>
            </a:r>
            <a:r>
              <a:rPr lang="en-GB" dirty="0" smtClean="0"/>
              <a:t> Sensor</a:t>
            </a:r>
            <a:r>
              <a:rPr lang="en-GB" baseline="0" dirty="0" smtClean="0"/>
              <a:t> </a:t>
            </a:r>
            <a:r>
              <a:rPr lang="en-GB" baseline="0" dirty="0" err="1" smtClean="0"/>
              <a:t>funktionierte</a:t>
            </a:r>
            <a:r>
              <a:rPr lang="en-GB" baseline="0" dirty="0" smtClean="0"/>
              <a:t> </a:t>
            </a:r>
            <a:r>
              <a:rPr lang="en-GB" baseline="0" dirty="0" err="1" smtClean="0"/>
              <a:t>nicht</a:t>
            </a:r>
            <a:r>
              <a:rPr lang="en-GB" baseline="0" dirty="0" smtClean="0"/>
              <a:t> </a:t>
            </a:r>
            <a:r>
              <a:rPr lang="en-GB" baseline="0" dirty="0" err="1" smtClean="0"/>
              <a:t>richtig</a:t>
            </a:r>
            <a:r>
              <a:rPr lang="en-GB" baseline="0" dirty="0" smtClean="0"/>
              <a:t> und </a:t>
            </a:r>
            <a:r>
              <a:rPr lang="en-GB" baseline="0" dirty="0" err="1" smtClean="0"/>
              <a:t>lieferte</a:t>
            </a:r>
            <a:r>
              <a:rPr lang="en-GB" baseline="0" dirty="0" smtClean="0"/>
              <a:t> </a:t>
            </a:r>
            <a:r>
              <a:rPr lang="en-GB" baseline="0" dirty="0" err="1" smtClean="0"/>
              <a:t>manchmal</a:t>
            </a:r>
            <a:r>
              <a:rPr lang="en-GB" baseline="0" dirty="0" smtClean="0"/>
              <a:t> </a:t>
            </a:r>
            <a:r>
              <a:rPr lang="en-GB" baseline="0" dirty="0" err="1" smtClean="0"/>
              <a:t>keine</a:t>
            </a:r>
            <a:r>
              <a:rPr lang="en-GB" baseline="0" dirty="0" smtClean="0"/>
              <a:t> </a:t>
            </a:r>
            <a:r>
              <a:rPr lang="en-GB" baseline="0" dirty="0" err="1" smtClean="0"/>
              <a:t>Daten</a:t>
            </a:r>
            <a:r>
              <a:rPr lang="en-GB" baseline="0" dirty="0" smtClean="0"/>
              <a:t>; </a:t>
            </a:r>
            <a:r>
              <a:rPr lang="en-GB" baseline="0" dirty="0" err="1" smtClean="0"/>
              <a:t>ein</a:t>
            </a:r>
            <a:r>
              <a:rPr lang="en-GB" baseline="0" dirty="0" smtClean="0"/>
              <a:t> </a:t>
            </a:r>
            <a:r>
              <a:rPr lang="en-GB" baseline="0" dirty="0" err="1" smtClean="0"/>
              <a:t>fehlender</a:t>
            </a:r>
            <a:r>
              <a:rPr lang="en-GB" baseline="0" dirty="0" smtClean="0"/>
              <a:t> </a:t>
            </a:r>
            <a:r>
              <a:rPr lang="en-GB" baseline="0" dirty="0" err="1" smtClean="0"/>
              <a:t>Bindestrich</a:t>
            </a:r>
            <a:r>
              <a:rPr lang="en-GB" baseline="0" dirty="0" smtClean="0"/>
              <a:t> in </a:t>
            </a:r>
            <a:r>
              <a:rPr lang="en-GB" baseline="0" dirty="0" err="1" smtClean="0"/>
              <a:t>Instruktionen</a:t>
            </a:r>
            <a:r>
              <a:rPr lang="en-GB" baseline="0" dirty="0" smtClean="0"/>
              <a:t> </a:t>
            </a:r>
            <a:r>
              <a:rPr lang="en-GB" baseline="0" dirty="0" err="1" smtClean="0"/>
              <a:t>sorgte</a:t>
            </a:r>
            <a:r>
              <a:rPr lang="en-GB" baseline="0" dirty="0" smtClean="0"/>
              <a:t> </a:t>
            </a:r>
            <a:r>
              <a:rPr lang="en-GB" baseline="0" dirty="0" err="1" smtClean="0"/>
              <a:t>dafür</a:t>
            </a:r>
            <a:r>
              <a:rPr lang="en-GB" baseline="0" dirty="0" smtClean="0"/>
              <a:t>, </a:t>
            </a:r>
            <a:r>
              <a:rPr lang="en-GB" baseline="0" dirty="0" err="1" smtClean="0"/>
              <a:t>dass</a:t>
            </a:r>
            <a:r>
              <a:rPr lang="en-GB" baseline="0" dirty="0" smtClean="0"/>
              <a:t> </a:t>
            </a:r>
            <a:r>
              <a:rPr lang="en-GB" baseline="0" dirty="0" err="1" smtClean="0"/>
              <a:t>falsche</a:t>
            </a:r>
            <a:r>
              <a:rPr lang="en-GB" baseline="0" dirty="0" smtClean="0"/>
              <a:t> </a:t>
            </a:r>
            <a:r>
              <a:rPr lang="en-GB" baseline="0" dirty="0" err="1" smtClean="0"/>
              <a:t>Kommandos</a:t>
            </a:r>
            <a:r>
              <a:rPr lang="en-GB" baseline="0" dirty="0" smtClean="0"/>
              <a:t> </a:t>
            </a:r>
            <a:r>
              <a:rPr lang="en-GB" baseline="0" dirty="0" err="1" smtClean="0"/>
              <a:t>gesendet</a:t>
            </a:r>
            <a:r>
              <a:rPr lang="en-GB" baseline="0" dirty="0" smtClean="0"/>
              <a:t> </a:t>
            </a:r>
            <a:r>
              <a:rPr lang="en-GB" baseline="0" dirty="0" err="1" smtClean="0"/>
              <a:t>werden</a:t>
            </a:r>
            <a:r>
              <a:rPr lang="en-GB" baseline="0" dirty="0" smtClean="0"/>
              <a:t> </a:t>
            </a:r>
            <a:r>
              <a:rPr lang="en-GB" baseline="0" dirty="0" err="1" smtClean="0"/>
              <a:t>können</a:t>
            </a:r>
            <a:r>
              <a:rPr lang="en-GB" baseline="0" dirty="0" smtClean="0"/>
              <a:t>; </a:t>
            </a:r>
            <a:r>
              <a:rPr lang="en-GB" baseline="0" dirty="0" err="1" smtClean="0"/>
              <a:t>zusammen</a:t>
            </a:r>
            <a:r>
              <a:rPr lang="en-GB" baseline="0" dirty="0" smtClean="0"/>
              <a:t> </a:t>
            </a:r>
            <a:r>
              <a:rPr lang="en-GB" baseline="0" dirty="0" err="1" smtClean="0"/>
              <a:t>mit</a:t>
            </a:r>
            <a:r>
              <a:rPr lang="en-GB" baseline="0" dirty="0" smtClean="0"/>
              <a:t> </a:t>
            </a:r>
            <a:r>
              <a:rPr lang="en-GB" baseline="0" dirty="0" err="1" smtClean="0"/>
              <a:t>dem</a:t>
            </a:r>
            <a:r>
              <a:rPr lang="en-GB" baseline="0" dirty="0" smtClean="0"/>
              <a:t> </a:t>
            </a:r>
            <a:r>
              <a:rPr lang="en-GB" baseline="0" dirty="0" err="1" smtClean="0"/>
              <a:t>kaputten</a:t>
            </a:r>
            <a:r>
              <a:rPr lang="en-GB" baseline="0" dirty="0" smtClean="0"/>
              <a:t> Sensor </a:t>
            </a:r>
            <a:r>
              <a:rPr lang="en-GB" baseline="0" dirty="0" err="1" smtClean="0"/>
              <a:t>führte</a:t>
            </a:r>
            <a:r>
              <a:rPr lang="en-GB" baseline="0" dirty="0" smtClean="0"/>
              <a:t> das </a:t>
            </a:r>
            <a:r>
              <a:rPr lang="en-GB" baseline="0" dirty="0" err="1" smtClean="0"/>
              <a:t>zu</a:t>
            </a:r>
            <a:r>
              <a:rPr lang="en-GB" baseline="0" dirty="0" smtClean="0"/>
              <a:t> </a:t>
            </a:r>
            <a:r>
              <a:rPr lang="en-GB" baseline="0" dirty="0" err="1" smtClean="0"/>
              <a:t>falschen</a:t>
            </a:r>
            <a:r>
              <a:rPr lang="en-GB" baseline="0" dirty="0" smtClean="0"/>
              <a:t> </a:t>
            </a:r>
            <a:r>
              <a:rPr lang="en-GB" baseline="0" dirty="0" err="1" smtClean="0"/>
              <a:t>Kurskorrekturen</a:t>
            </a:r>
            <a:r>
              <a:rPr lang="en-GB" baseline="0" dirty="0" smtClean="0"/>
              <a:t>, so </a:t>
            </a:r>
            <a:r>
              <a:rPr lang="en-GB" baseline="0" dirty="0" err="1" smtClean="0"/>
              <a:t>dass</a:t>
            </a:r>
            <a:r>
              <a:rPr lang="en-GB" baseline="0" dirty="0" smtClean="0"/>
              <a:t> das </a:t>
            </a:r>
            <a:r>
              <a:rPr lang="en-GB" baseline="0" dirty="0" err="1" smtClean="0"/>
              <a:t>Kommando</a:t>
            </a:r>
            <a:r>
              <a:rPr lang="en-GB" baseline="0" dirty="0" smtClean="0"/>
              <a:t> der </a:t>
            </a:r>
            <a:r>
              <a:rPr lang="en-GB" baseline="0" dirty="0" err="1" smtClean="0"/>
              <a:t>Selbstzerstörung</a:t>
            </a:r>
            <a:r>
              <a:rPr lang="en-GB" baseline="0" dirty="0" smtClean="0"/>
              <a:t> </a:t>
            </a:r>
            <a:r>
              <a:rPr lang="en-GB" baseline="0" dirty="0" err="1" smtClean="0"/>
              <a:t>gesendet</a:t>
            </a:r>
            <a:r>
              <a:rPr lang="en-GB" baseline="0" dirty="0" smtClean="0"/>
              <a:t> </a:t>
            </a:r>
            <a:r>
              <a:rPr lang="en-GB" baseline="0" dirty="0" err="1" smtClean="0"/>
              <a:t>wurde</a:t>
            </a:r>
            <a:r>
              <a:rPr lang="en-GB" baseline="0" dirty="0" smtClean="0"/>
              <a:t>;</a:t>
            </a:r>
          </a:p>
          <a:p>
            <a:r>
              <a:rPr lang="en-GB" baseline="0" dirty="0" smtClean="0"/>
              <a:t>-&gt; </a:t>
            </a:r>
            <a:r>
              <a:rPr lang="en-GB" baseline="0" dirty="0" err="1" smtClean="0"/>
              <a:t>zeigt</a:t>
            </a:r>
            <a:r>
              <a:rPr lang="en-GB" baseline="0" dirty="0" smtClean="0"/>
              <a:t> </a:t>
            </a:r>
            <a:r>
              <a:rPr lang="en-GB" baseline="0" dirty="0" err="1" smtClean="0"/>
              <a:t>auch</a:t>
            </a:r>
            <a:r>
              <a:rPr lang="en-GB" baseline="0" dirty="0" smtClean="0"/>
              <a:t> den </a:t>
            </a:r>
            <a:r>
              <a:rPr lang="en-GB" baseline="0" dirty="0" err="1" smtClean="0"/>
              <a:t>Druck</a:t>
            </a:r>
            <a:r>
              <a:rPr lang="en-GB" baseline="0" dirty="0" smtClean="0"/>
              <a:t> </a:t>
            </a:r>
            <a:r>
              <a:rPr lang="en-GB" baseline="0" dirty="0" err="1" smtClean="0"/>
              <a:t>im</a:t>
            </a:r>
            <a:r>
              <a:rPr lang="en-GB" baseline="0" dirty="0" smtClean="0"/>
              <a:t> </a:t>
            </a:r>
            <a:r>
              <a:rPr lang="en-GB" baseline="0" dirty="0" err="1" smtClean="0"/>
              <a:t>Weltraumrennen</a:t>
            </a:r>
            <a:r>
              <a:rPr lang="en-GB" baseline="0" dirty="0" smtClean="0"/>
              <a:t>; also </a:t>
            </a:r>
            <a:r>
              <a:rPr lang="en-GB" baseline="0" dirty="0" err="1" smtClean="0"/>
              <a:t>wenn</a:t>
            </a:r>
            <a:r>
              <a:rPr lang="en-GB" baseline="0" dirty="0" smtClean="0"/>
              <a:t> man </a:t>
            </a:r>
            <a:r>
              <a:rPr lang="en-GB" baseline="0" dirty="0" err="1" smtClean="0"/>
              <a:t>eine</a:t>
            </a:r>
            <a:r>
              <a:rPr lang="en-GB" baseline="0" dirty="0" smtClean="0"/>
              <a:t> Deadline *</a:t>
            </a:r>
            <a:r>
              <a:rPr lang="en-GB" baseline="0" dirty="0" err="1" smtClean="0"/>
              <a:t>unbedingt</a:t>
            </a:r>
            <a:r>
              <a:rPr lang="en-GB" baseline="0" dirty="0" smtClean="0"/>
              <a:t>* </a:t>
            </a:r>
            <a:r>
              <a:rPr lang="en-GB" baseline="0" dirty="0" err="1" smtClean="0"/>
              <a:t>halten</a:t>
            </a:r>
            <a:r>
              <a:rPr lang="en-GB" baseline="0" dirty="0" smtClean="0"/>
              <a:t> muss, </a:t>
            </a:r>
            <a:r>
              <a:rPr lang="en-GB" baseline="0" dirty="0" err="1" smtClean="0"/>
              <a:t>kann</a:t>
            </a:r>
            <a:r>
              <a:rPr lang="en-GB" baseline="0" dirty="0" smtClean="0"/>
              <a:t> das </a:t>
            </a:r>
            <a:r>
              <a:rPr lang="en-GB" baseline="0" dirty="0" err="1" smtClean="0"/>
              <a:t>zu</a:t>
            </a:r>
            <a:r>
              <a:rPr lang="en-GB" baseline="0" dirty="0" smtClean="0"/>
              <a:t> </a:t>
            </a:r>
            <a:r>
              <a:rPr lang="en-GB" baseline="0" dirty="0" err="1" smtClean="0"/>
              <a:t>schwerwiegenden</a:t>
            </a:r>
            <a:r>
              <a:rPr lang="en-GB" baseline="0" dirty="0" smtClean="0"/>
              <a:t> </a:t>
            </a:r>
            <a:r>
              <a:rPr lang="en-GB" baseline="0" dirty="0" err="1" smtClean="0"/>
              <a:t>Fehlern</a:t>
            </a:r>
            <a:r>
              <a:rPr lang="en-GB" baseline="0" dirty="0" smtClean="0"/>
              <a:t> </a:t>
            </a:r>
            <a:r>
              <a:rPr lang="en-GB" baseline="0" dirty="0" err="1" smtClean="0"/>
              <a:t>führen</a:t>
            </a:r>
            <a:endParaRPr lang="en-GB" dirty="0"/>
          </a:p>
        </p:txBody>
      </p:sp>
    </p:spTree>
    <p:extLst>
      <p:ext uri="{BB962C8B-B14F-4D97-AF65-F5344CB8AC3E}">
        <p14:creationId xmlns:p14="http://schemas.microsoft.com/office/powerpoint/2010/main" val="106569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7BFEE62-5D45-4D2A-A982-2D8118949A08}" type="slidenum">
              <a:t>19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Selbst</a:t>
            </a:r>
            <a:r>
              <a:rPr lang="en-GB" dirty="0" smtClean="0"/>
              <a:t> </a:t>
            </a:r>
            <a:r>
              <a:rPr lang="en-GB" dirty="0" err="1" smtClean="0"/>
              <a:t>wenn</a:t>
            </a:r>
            <a:r>
              <a:rPr lang="en-GB" dirty="0" smtClean="0"/>
              <a:t> </a:t>
            </a:r>
            <a:r>
              <a:rPr lang="en-GB" dirty="0" err="1" smtClean="0"/>
              <a:t>ein</a:t>
            </a:r>
            <a:r>
              <a:rPr lang="en-GB" dirty="0" smtClean="0"/>
              <a:t> Computer </a:t>
            </a:r>
            <a:r>
              <a:rPr lang="en-GB" dirty="0" err="1" smtClean="0"/>
              <a:t>schon</a:t>
            </a:r>
            <a:r>
              <a:rPr lang="en-GB" dirty="0" smtClean="0"/>
              <a:t> </a:t>
            </a:r>
            <a:r>
              <a:rPr lang="en-GB" dirty="0" err="1" smtClean="0"/>
              <a:t>infiziert</a:t>
            </a:r>
            <a:r>
              <a:rPr lang="en-GB" dirty="0" smtClean="0"/>
              <a:t> war</a:t>
            </a:r>
            <a:r>
              <a:rPr lang="en-GB" baseline="0" dirty="0" smtClean="0"/>
              <a:t>, </a:t>
            </a:r>
            <a:r>
              <a:rPr lang="en-GB" baseline="0" dirty="0" err="1" smtClean="0"/>
              <a:t>infizierte</a:t>
            </a:r>
            <a:r>
              <a:rPr lang="en-GB" baseline="0" dirty="0" smtClean="0"/>
              <a:t> der </a:t>
            </a:r>
            <a:r>
              <a:rPr lang="en-GB" baseline="0" dirty="0" err="1" smtClean="0"/>
              <a:t>Wurm</a:t>
            </a:r>
            <a:r>
              <a:rPr lang="en-GB" baseline="0" dirty="0" smtClean="0"/>
              <a:t> in 1 von 7 </a:t>
            </a:r>
            <a:r>
              <a:rPr lang="en-GB" baseline="0" dirty="0" err="1" smtClean="0"/>
              <a:t>Fällen</a:t>
            </a:r>
            <a:r>
              <a:rPr lang="en-GB" baseline="0" dirty="0" smtClean="0"/>
              <a:t> </a:t>
            </a:r>
            <a:r>
              <a:rPr lang="en-GB" baseline="0" dirty="0" err="1" smtClean="0"/>
              <a:t>diesen</a:t>
            </a:r>
            <a:r>
              <a:rPr lang="en-GB" baseline="0" dirty="0" smtClean="0"/>
              <a:t> Computer </a:t>
            </a:r>
            <a:r>
              <a:rPr lang="en-GB" baseline="0" dirty="0" err="1" smtClean="0"/>
              <a:t>nochmal</a:t>
            </a:r>
            <a:r>
              <a:rPr lang="en-GB" baseline="0" dirty="0" smtClean="0"/>
              <a:t>,</a:t>
            </a:r>
          </a:p>
          <a:p>
            <a:r>
              <a:rPr lang="en-GB" dirty="0" err="1" smtClean="0"/>
              <a:t>Es</a:t>
            </a:r>
            <a:r>
              <a:rPr lang="en-GB" dirty="0" smtClean="0"/>
              <a:t> </a:t>
            </a:r>
            <a:r>
              <a:rPr lang="en-GB" dirty="0" err="1" smtClean="0"/>
              <a:t>dauerte</a:t>
            </a:r>
            <a:r>
              <a:rPr lang="en-GB" dirty="0" smtClean="0"/>
              <a:t> </a:t>
            </a:r>
            <a:r>
              <a:rPr lang="en-GB" dirty="0" err="1" smtClean="0"/>
              <a:t>zwei</a:t>
            </a:r>
            <a:r>
              <a:rPr lang="en-GB" baseline="0" dirty="0" smtClean="0"/>
              <a:t> </a:t>
            </a:r>
            <a:r>
              <a:rPr lang="en-GB" baseline="0" dirty="0" err="1" smtClean="0"/>
              <a:t>Tage</a:t>
            </a:r>
            <a:r>
              <a:rPr lang="en-GB" baseline="0" dirty="0" smtClean="0"/>
              <a:t>, </a:t>
            </a:r>
            <a:r>
              <a:rPr lang="en-GB" baseline="0" dirty="0" err="1" smtClean="0"/>
              <a:t>einen</a:t>
            </a:r>
            <a:r>
              <a:rPr lang="en-GB" baseline="0" dirty="0" smtClean="0"/>
              <a:t> Virus von </a:t>
            </a:r>
            <a:r>
              <a:rPr lang="en-GB" baseline="0" dirty="0" err="1" smtClean="0"/>
              <a:t>einem</a:t>
            </a:r>
            <a:r>
              <a:rPr lang="en-GB" baseline="0" dirty="0" smtClean="0"/>
              <a:t> Computer </a:t>
            </a:r>
            <a:r>
              <a:rPr lang="en-GB" baseline="0" dirty="0" err="1" smtClean="0"/>
              <a:t>zu</a:t>
            </a:r>
            <a:r>
              <a:rPr lang="en-GB" baseline="0" dirty="0" smtClean="0"/>
              <a:t> </a:t>
            </a:r>
            <a:r>
              <a:rPr lang="en-GB" baseline="0" dirty="0" err="1" smtClean="0"/>
              <a:t>entfernen</a:t>
            </a:r>
            <a:endParaRPr lang="en-GB" dirty="0"/>
          </a:p>
        </p:txBody>
      </p:sp>
    </p:spTree>
    <p:extLst>
      <p:ext uri="{BB962C8B-B14F-4D97-AF65-F5344CB8AC3E}">
        <p14:creationId xmlns:p14="http://schemas.microsoft.com/office/powerpoint/2010/main" val="102529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90071757-8C79-44A5-BFBB-74E93167D4C1}" type="slidenum">
              <a:t>20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Sonde</a:t>
            </a:r>
            <a:r>
              <a:rPr lang="en-GB" baseline="0" dirty="0" smtClean="0"/>
              <a:t> </a:t>
            </a:r>
            <a:r>
              <a:rPr lang="en-GB" baseline="0" dirty="0" err="1" smtClean="0"/>
              <a:t>näherte</a:t>
            </a:r>
            <a:r>
              <a:rPr lang="en-GB" baseline="0" dirty="0" smtClean="0"/>
              <a:t> </a:t>
            </a:r>
            <a:r>
              <a:rPr lang="en-GB" baseline="0" dirty="0" err="1" smtClean="0"/>
              <a:t>sich</a:t>
            </a:r>
            <a:r>
              <a:rPr lang="en-GB" baseline="0" dirty="0" smtClean="0"/>
              <a:t> 57km, </a:t>
            </a:r>
            <a:r>
              <a:rPr lang="en-GB" baseline="0" dirty="0" err="1" smtClean="0"/>
              <a:t>nicht</a:t>
            </a:r>
            <a:r>
              <a:rPr lang="en-GB" baseline="0" dirty="0" smtClean="0"/>
              <a:t> die </a:t>
            </a:r>
            <a:r>
              <a:rPr lang="en-GB" baseline="0" dirty="0" err="1" smtClean="0"/>
              <a:t>geplanten</a:t>
            </a:r>
            <a:r>
              <a:rPr lang="en-GB" baseline="0" dirty="0" smtClean="0"/>
              <a:t> 150; NASA hat das </a:t>
            </a:r>
            <a:r>
              <a:rPr lang="en-GB" baseline="0" dirty="0" err="1" smtClean="0"/>
              <a:t>metrische</a:t>
            </a:r>
            <a:r>
              <a:rPr lang="en-GB" baseline="0" dirty="0" smtClean="0"/>
              <a:t> System </a:t>
            </a:r>
            <a:r>
              <a:rPr lang="en-GB" baseline="0" dirty="0" err="1" smtClean="0"/>
              <a:t>verwendet</a:t>
            </a:r>
            <a:r>
              <a:rPr lang="en-GB" baseline="0" dirty="0" smtClean="0"/>
              <a:t>, die </a:t>
            </a:r>
            <a:r>
              <a:rPr lang="en-GB" baseline="0" dirty="0" err="1" smtClean="0"/>
              <a:t>Navigationssoftware</a:t>
            </a:r>
            <a:r>
              <a:rPr lang="en-GB" baseline="0" dirty="0" smtClean="0"/>
              <a:t> von </a:t>
            </a:r>
            <a:r>
              <a:rPr lang="en-GB" baseline="0" dirty="0" err="1" smtClean="0"/>
              <a:t>englischen</a:t>
            </a:r>
            <a:r>
              <a:rPr lang="en-GB" baseline="0" dirty="0" smtClean="0"/>
              <a:t> </a:t>
            </a:r>
            <a:r>
              <a:rPr lang="en-GB" baseline="0" dirty="0" err="1" smtClean="0"/>
              <a:t>Hersteller</a:t>
            </a:r>
            <a:r>
              <a:rPr lang="en-GB" baseline="0" dirty="0" smtClean="0"/>
              <a:t> Lockheed das imperial System;</a:t>
            </a:r>
            <a:endParaRPr lang="en-GB" dirty="0" smtClean="0"/>
          </a:p>
        </p:txBody>
      </p:sp>
    </p:spTree>
    <p:extLst>
      <p:ext uri="{BB962C8B-B14F-4D97-AF65-F5344CB8AC3E}">
        <p14:creationId xmlns:p14="http://schemas.microsoft.com/office/powerpoint/2010/main" val="47508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11"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12"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13" name="Datumsplatzhalter 3"/>
          <p:cNvSpPr>
            <a:spLocks noGrp="1"/>
          </p:cNvSpPr>
          <p:nvPr>
            <p:ph type="dt" sz="half" idx="10"/>
          </p:nvPr>
        </p:nvSpPr>
        <p:spPr>
          <a:xfrm>
            <a:off x="609600" y="6356351"/>
            <a:ext cx="2844800" cy="365125"/>
          </a:xfrm>
        </p:spPr>
        <p:txBody>
          <a:bodyPr/>
          <a:lstStyle>
            <a:lvl1pPr>
              <a:defRPr/>
            </a:lvl1pPr>
          </a:lstStyle>
          <a:p>
            <a:pPr>
              <a:defRPr/>
            </a:pPr>
            <a:fld id="{EED4BE39-4DAA-4868-BC52-333396D16709}" type="datetime1">
              <a:rPr lang="de-DE"/>
              <a:pPr>
                <a:defRPr/>
              </a:pPr>
              <a:t>11.10.2019</a:t>
            </a:fld>
            <a:endParaRPr lang="de-DE"/>
          </a:p>
        </p:txBody>
      </p:sp>
      <p:sp>
        <p:nvSpPr>
          <p:cNvPr id="14"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5" name="Foliennummernplatzhalter 5"/>
          <p:cNvSpPr>
            <a:spLocks noGrp="1"/>
          </p:cNvSpPr>
          <p:nvPr>
            <p:ph type="sldNum" sz="quarter" idx="12"/>
          </p:nvPr>
        </p:nvSpPr>
        <p:spPr>
          <a:xfrm>
            <a:off x="8737600" y="6356351"/>
            <a:ext cx="2844800" cy="365125"/>
          </a:xfrm>
        </p:spPr>
        <p:txBody>
          <a:bodyPr/>
          <a:lstStyle>
            <a:lvl1pPr>
              <a:defRPr/>
            </a:lvl1pPr>
          </a:lstStyle>
          <a:p>
            <a:pPr>
              <a:defRPr/>
            </a:pPr>
            <a:fld id="{43DAC877-95CA-417A-B3E1-468AC753BD53}"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9F40055C-62E6-4ECE-9276-A87F8D2A5E56}"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45C1B21-9A18-446C-A9E1-FBA69962E209}"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DB1F234-C1AC-4A05-A68A-0A6E538D3AC6}"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8E3550FC-0D4F-441C-890D-449A4225CB7B}" type="datetime1">
              <a:rPr lang="de-DE" smtClean="0"/>
              <a:pPr/>
              <a:t>11.10.2019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_Vergleich">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56918982-124C-4D7B-AF40-E9ACE70C3F8A}" type="datetime1">
              <a:rPr lang="de-DE" smtClean="0"/>
              <a:pPr/>
              <a:t>11.10.2019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9197815-CD97-42AA-9737-91748F7F6D93}" type="datetime1">
              <a:rPr lang="de-DE" smtClean="0"/>
              <a:pPr/>
              <a:t>11.10.2019</a:t>
            </a:fld>
            <a:endParaRPr lang="de-DE"/>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33C10A-3BF8-4B1E-843B-808774DAB998}" type="datetime1">
              <a:rPr lang="de-DE" smtClean="0"/>
              <a:pPr/>
              <a:t>11.10.2019</a:t>
            </a:fld>
            <a:endParaRPr lang="de-DE"/>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EA8164DE-5E6E-4D7C-B74C-169CAA06A04B}"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A4BE811C-84DA-498B-B0FD-3B2F9360E2D3}"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E4B868-D8DA-4EAB-98D1-D231564692CB}"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2"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11.10.2019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10" name="Inhaltsplatzhalter 2"/>
          <p:cNvSpPr>
            <a:spLocks noGrp="1"/>
          </p:cNvSpPr>
          <p:nvPr>
            <p:ph idx="1"/>
          </p:nvPr>
        </p:nvSpPr>
        <p:spPr>
          <a:xfrm>
            <a:off x="1631504" y="2132856"/>
            <a:ext cx="10513168" cy="4594820"/>
          </a:xfrm>
        </p:spPr>
        <p:txBody>
          <a:bodyPr>
            <a:normAutofit/>
          </a:bodyPr>
          <a:lstStyle>
            <a:lvl1pPr>
              <a:defRPr sz="2400">
                <a:solidFill>
                  <a:srgbClr val="AB9DDB"/>
                </a:solidFill>
              </a:defRPr>
            </a:lvl1pPr>
            <a:lvl2pPr>
              <a:defRPr sz="2400">
                <a:solidFill>
                  <a:srgbClr val="AB9DDB"/>
                </a:solidFill>
              </a:defRPr>
            </a:lvl2pPr>
            <a:lvl3pPr>
              <a:defRPr sz="1600">
                <a:solidFill>
                  <a:srgbClr val="AB9DDB"/>
                </a:solidFill>
              </a:defRPr>
            </a:lvl3pPr>
            <a:lvl4pPr>
              <a:defRPr sz="1600">
                <a:solidFill>
                  <a:srgbClr val="AB9DDB"/>
                </a:solidFill>
              </a:defRPr>
            </a:lvl4pPr>
            <a:lvl5pPr>
              <a:defRPr sz="1600">
                <a:solidFill>
                  <a:srgbClr val="AB9DDB"/>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Tree>
    <p:extLst>
      <p:ext uri="{BB962C8B-B14F-4D97-AF65-F5344CB8AC3E}">
        <p14:creationId xmlns:p14="http://schemas.microsoft.com/office/powerpoint/2010/main" val="256476417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4B1A315-1DD3-4BB5-B075-12807C00C97A}"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4"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11.10.2019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Tree>
    <p:extLst>
      <p:ext uri="{BB962C8B-B14F-4D97-AF65-F5344CB8AC3E}">
        <p14:creationId xmlns:p14="http://schemas.microsoft.com/office/powerpoint/2010/main" val="5792425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pic>
        <p:nvPicPr>
          <p:cNvPr id="9" name="Picture 2"/>
          <p:cNvPicPr>
            <a:picLocks noChangeAspect="1" noChangeArrowheads="1"/>
          </p:cNvPicPr>
          <p:nvPr userDrawn="1"/>
        </p:nvPicPr>
        <p:blipFill>
          <a:blip r:embed="rId3" cstate="print">
            <a:lum bright="82000"/>
          </a:blip>
          <a:stretch>
            <a:fillRect/>
          </a:stretch>
        </p:blipFill>
        <p:spPr bwMode="auto">
          <a:xfrm>
            <a:off x="8693410" y="3573020"/>
            <a:ext cx="3095625" cy="3095625"/>
          </a:xfrm>
          <a:prstGeom prst="rect">
            <a:avLst/>
          </a:prstGeom>
          <a:noFill/>
          <a:ln>
            <a:noFill/>
          </a:ln>
        </p:spPr>
      </p:pic>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11.10.2019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0"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Tree>
    <p:extLst>
      <p:ext uri="{BB962C8B-B14F-4D97-AF65-F5344CB8AC3E}">
        <p14:creationId xmlns:p14="http://schemas.microsoft.com/office/powerpoint/2010/main" val="20104091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1"/>
            <a:ext cx="12202583" cy="6882025"/>
          </a:xfrm>
          <a:prstGeom prst="rect">
            <a:avLst/>
          </a:prstGeom>
        </p:spPr>
      </p:pic>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11.10.2019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0"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pic>
        <p:nvPicPr>
          <p:cNvPr id="11" name="Picture 2" descr="http://blogs.cornell.edu/glp-ial23/files/2014/05/murmeltier-popup-1vv41vb.jpg"/>
          <p:cNvPicPr>
            <a:picLocks noChangeAspect="1" noChangeArrowheads="1"/>
          </p:cNvPicPr>
          <p:nvPr userDrawn="1"/>
        </p:nvPicPr>
        <p:blipFill>
          <a:blip r:embed="rId3" cstate="print">
            <a:extLst/>
          </a:blip>
          <a:srcRect/>
          <a:stretch>
            <a:fillRect/>
          </a:stretch>
        </p:blipFill>
        <p:spPr bwMode="auto">
          <a:xfrm>
            <a:off x="9900085" y="5307726"/>
            <a:ext cx="1512167" cy="1008112"/>
          </a:xfrm>
          <a:prstGeom prst="rect">
            <a:avLst/>
          </a:prstGeom>
          <a:ln>
            <a:noFill/>
          </a:ln>
          <a:effectLst>
            <a:softEdge rad="112500"/>
          </a:effectLst>
          <a:extLst/>
        </p:spPr>
      </p:pic>
    </p:spTree>
    <p:extLst>
      <p:ext uri="{BB962C8B-B14F-4D97-AF65-F5344CB8AC3E}">
        <p14:creationId xmlns:p14="http://schemas.microsoft.com/office/powerpoint/2010/main" val="18783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12"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chemeClr val="bg1">
                    <a:lumMod val="95000"/>
                  </a:schemeClr>
                </a:solidFill>
              </a:rPr>
              <a:t>Software</a:t>
            </a:r>
            <a:r>
              <a:rPr lang="de-DE" sz="1100" baseline="0" dirty="0">
                <a:solidFill>
                  <a:schemeClr val="bg1">
                    <a:lumMod val="95000"/>
                  </a:schemeClr>
                </a:solidFill>
              </a:rPr>
              <a:t> Engineering – Prof. Dr.-Ing. Norbert Siegmund</a:t>
            </a:r>
            <a:endParaRPr lang="de-DE" sz="1100" dirty="0">
              <a:solidFill>
                <a:schemeClr val="bg1">
                  <a:lumMod val="95000"/>
                </a:schemeClr>
              </a:solidFill>
            </a:endParaRPr>
          </a:p>
        </p:txBody>
      </p:sp>
      <p:cxnSp>
        <p:nvCxnSpPr>
          <p:cNvPr id="13" name="Gerade Verbindung 8"/>
          <p:cNvCxnSpPr/>
          <p:nvPr userDrawn="1"/>
        </p:nvCxnSpPr>
        <p:spPr>
          <a:xfrm>
            <a:off x="1" y="1484313"/>
            <a:ext cx="12240684"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11.10.2019</a:t>
            </a:fld>
            <a:endParaRPr lang="de-DE"/>
          </a:p>
        </p:txBody>
      </p:sp>
      <p:sp>
        <p:nvSpPr>
          <p:cNvPr id="18"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el und Inhalt">
    <p:bg>
      <p:bgPr>
        <a:solidFill>
          <a:srgbClr val="D9D5C7"/>
        </a:solidFill>
        <a:effectLst/>
      </p:bgPr>
    </p:bg>
    <p:spTree>
      <p:nvGrpSpPr>
        <p:cNvPr id="1" name=""/>
        <p:cNvGrpSpPr/>
        <p:nvPr/>
      </p:nvGrpSpPr>
      <p:grpSpPr>
        <a:xfrm>
          <a:off x="0" y="0"/>
          <a:ext cx="0" cy="0"/>
          <a:chOff x="0" y="0"/>
          <a:chExt cx="0" cy="0"/>
        </a:xfrm>
      </p:grpSpPr>
      <p:sp>
        <p:nvSpPr>
          <p:cNvPr id="9"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1800"/>
          </a:p>
        </p:txBody>
      </p:sp>
      <p:cxnSp>
        <p:nvCxnSpPr>
          <p:cNvPr id="11" name="Gerade Verbindung 8"/>
          <p:cNvCxnSpPr/>
          <p:nvPr userDrawn="1"/>
        </p:nvCxnSpPr>
        <p:spPr>
          <a:xfrm>
            <a:off x="1" y="1484313"/>
            <a:ext cx="122406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3"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11.10.2019</a:t>
            </a:fld>
            <a:endParaRPr lang="de-DE"/>
          </a:p>
        </p:txBody>
      </p:sp>
      <p:sp>
        <p:nvSpPr>
          <p:cNvPr id="15"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6"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ED9AD4C-DE48-417D-AF90-F70CB918CEDE}"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C146F83-64D8-47E3-B062-6F06D7DBCF36}"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F6E00-7FA7-4AC3-B102-4FFC23C8CF01}" type="datetime1">
              <a:rPr lang="de-DE" smtClean="0"/>
              <a:pPr/>
              <a:t>11.10.2019</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0" r:id="rId1"/>
    <p:sldLayoutId id="2147483667" r:id="rId2"/>
    <p:sldLayoutId id="2147483668" r:id="rId3"/>
    <p:sldLayoutId id="2147483669" r:id="rId4"/>
    <p:sldLayoutId id="2147483670" r:id="rId5"/>
    <p:sldLayoutId id="2147483664" r:id="rId6"/>
    <p:sldLayoutId id="2147483663" r:id="rId7"/>
    <p:sldLayoutId id="2147483649" r:id="rId8"/>
    <p:sldLayoutId id="2147483650" r:id="rId9"/>
    <p:sldLayoutId id="2147483651" r:id="rId10"/>
    <p:sldLayoutId id="2147483652" r:id="rId11"/>
    <p:sldLayoutId id="2147483665" r:id="rId12"/>
    <p:sldLayoutId id="2147483653" r:id="rId13"/>
    <p:sldLayoutId id="2147483666" r:id="rId14"/>
    <p:sldLayoutId id="2147483654" r:id="rId15"/>
    <p:sldLayoutId id="2147483655" r:id="rId16"/>
    <p:sldLayoutId id="2147483656" r:id="rId17"/>
    <p:sldLayoutId id="2147483657" r:id="rId18"/>
    <p:sldLayoutId id="2147483658" r:id="rId19"/>
    <p:sldLayoutId id="2147483659" r:id="rId2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ima.umn.edu/~arnold/disasters/ariane.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cr4.globalspec.com/blogentry/19025/Failure-of-the-Therac-25-Medical-Linear-Accelerato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hackaday.com/2015/10/26/killed-by-a-machine-the-therac-2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en.wikipedia.org/wiki/Apollo_11#Lunar_descen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edn.com/electronics-blogs/edn-moments/4418667/Mariner-1-destroyed-due-to-code-error--July-22--1962"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nssdc.gsfc.nasa.gov/nmc/spacecraftDisplay.do?id=MARIN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Morris_worm#/media/File:Morris_Worm.jp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en.wikipedia.org/wiki/Mars_Climate_Orbit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en.wikipedia.org/wiki/Mars_Polar_Land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n.wikipedia.org/wiki/MIM-104_Patrio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phworld.org/history/attcrash.ht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hyperlink" Target="http://www.att.com/gen/press-room?pid=6158&amp;cat=46&amp;u=484"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theguardian.com/world/2014/may/06/u-2-spy-plane-crashes-los-angeles-air-traffic-contro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hyperlink" Target="https://www.flickr.com/photos/usnavy/7261361906/"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en.wikipedia.org/wiki/Northeast_blackout_of_200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en.wikipedia.org/wiki/USS_Yorktown_(CG-4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en.wikipedia.org/wiki/Mars_Global_Surveyo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www.toyota-global.com/showroom/emblem/pass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en.wikipedia.org/wiki/File:WoW_Corrupted_Blood_Plague.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Hamburg-Altona_station#/media/File:Bahnhof_Hamburg_Altona.JP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seattletimes.com/business/boeing-aerospace/failed-certification-faa-missed-safety-issues-in-the-737-max-system-implicated-in-the-lion-air-crash/"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webp"/><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p:txBody>
          <a:bodyPr/>
          <a:lstStyle/>
          <a:p>
            <a:pPr marL="0" indent="0">
              <a:buNone/>
            </a:pPr>
            <a:r>
              <a:rPr lang="de-DE" dirty="0"/>
              <a:t>Einführung</a:t>
            </a:r>
            <a:endParaRPr lang="en-US" dirty="0"/>
          </a:p>
        </p:txBody>
      </p:sp>
      <p:sp>
        <p:nvSpPr>
          <p:cNvPr id="7" name="Titel 6"/>
          <p:cNvSpPr>
            <a:spLocks noGrp="1"/>
          </p:cNvSpPr>
          <p:nvPr>
            <p:ph type="title"/>
          </p:nvPr>
        </p:nvSpPr>
        <p:spPr/>
        <p:txBody>
          <a:bodyPr/>
          <a:lstStyle/>
          <a:p>
            <a:r>
              <a:rPr lang="de-DE" dirty="0" smtClean="0"/>
              <a:t>Software Engineering</a:t>
            </a:r>
            <a:endParaRPr lang="de-DE" dirty="0"/>
          </a:p>
        </p:txBody>
      </p:sp>
      <p:sp>
        <p:nvSpPr>
          <p:cNvPr id="11" name="Untertitel 2">
            <a:extLst>
              <a:ext uri="{FF2B5EF4-FFF2-40B4-BE49-F238E27FC236}">
                <a16:creationId xmlns:a16="http://schemas.microsoft.com/office/drawing/2014/main" id="{247F89BA-5025-4442-AB6A-042364646140}"/>
              </a:ext>
            </a:extLst>
          </p:cNvPr>
          <p:cNvSpPr txBox="1">
            <a:spLocks/>
          </p:cNvSpPr>
          <p:nvPr/>
        </p:nvSpPr>
        <p:spPr bwMode="auto">
          <a:xfrm>
            <a:off x="1701676" y="5589240"/>
            <a:ext cx="7058620"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80000"/>
              </a:lnSpc>
              <a:spcBef>
                <a:spcPct val="20000"/>
              </a:spcBef>
              <a:spcAft>
                <a:spcPct val="0"/>
              </a:spcAft>
              <a:buClrTx/>
              <a:buSzTx/>
              <a:buFont typeface="Arial" charset="0"/>
              <a:buNone/>
              <a:tabLst/>
              <a:defRPr/>
            </a:pPr>
            <a:r>
              <a:rPr kumimoji="0" lang="de-DE" sz="1200" b="0" i="0" u="none" strike="noStrike" kern="1200" cap="none" spc="0" normalizeH="0" baseline="0" noProof="0" dirty="0" err="1" smtClean="0">
                <a:ln>
                  <a:noFill/>
                </a:ln>
                <a:solidFill>
                  <a:srgbClr val="898989"/>
                </a:solidFill>
                <a:effectLst/>
                <a:uLnTx/>
                <a:uFillTx/>
                <a:latin typeface="Calibri"/>
                <a:ea typeface="+mn-ea"/>
                <a:cs typeface="+mn-cs"/>
              </a:rPr>
              <a:t>Authors</a:t>
            </a:r>
            <a:r>
              <a:rPr kumimoji="0" lang="de-DE" sz="1200" b="0" i="0" u="none" strike="noStrike" kern="1200" cap="none" spc="0" normalizeH="0" baseline="0" noProof="0" dirty="0" smtClean="0">
                <a:ln>
                  <a:noFill/>
                </a:ln>
                <a:solidFill>
                  <a:srgbClr val="898989"/>
                </a:solidFill>
                <a:effectLst/>
                <a:uLnTx/>
                <a:uFillTx/>
                <a:latin typeface="Calibri"/>
                <a:ea typeface="+mn-ea"/>
                <a:cs typeface="+mn-cs"/>
              </a:rPr>
              <a:t> </a:t>
            </a:r>
            <a:r>
              <a:rPr kumimoji="0" lang="de-DE" sz="1200" b="0" i="0" u="none" strike="noStrike" kern="1200" cap="none" spc="0" normalizeH="0" baseline="0" noProof="0" dirty="0" err="1" smtClean="0">
                <a:ln>
                  <a:noFill/>
                </a:ln>
                <a:solidFill>
                  <a:srgbClr val="898989"/>
                </a:solidFill>
                <a:effectLst/>
                <a:uLnTx/>
                <a:uFillTx/>
                <a:latin typeface="Calibri"/>
                <a:ea typeface="+mn-ea"/>
                <a:cs typeface="+mn-cs"/>
              </a:rPr>
              <a:t>of</a:t>
            </a:r>
            <a:r>
              <a:rPr kumimoji="0" lang="de-DE" sz="1200" b="0" i="0" u="none" strike="noStrike" kern="1200" cap="none" spc="0" normalizeH="0" baseline="0" noProof="0" dirty="0" smtClean="0">
                <a:ln>
                  <a:noFill/>
                </a:ln>
                <a:solidFill>
                  <a:srgbClr val="898989"/>
                </a:solidFill>
                <a:effectLst/>
                <a:uLnTx/>
                <a:uFillTx/>
                <a:latin typeface="Calibri"/>
                <a:ea typeface="+mn-ea"/>
                <a:cs typeface="+mn-cs"/>
              </a:rPr>
              <a:t> </a:t>
            </a:r>
            <a:r>
              <a:rPr kumimoji="0" lang="de-DE" sz="1200" b="0" i="0" u="none" strike="noStrike" kern="1200" cap="none" spc="0" normalizeH="0" baseline="0" noProof="0" dirty="0" err="1" smtClean="0">
                <a:ln>
                  <a:noFill/>
                </a:ln>
                <a:solidFill>
                  <a:srgbClr val="898989"/>
                </a:solidFill>
                <a:effectLst/>
                <a:uLnTx/>
                <a:uFillTx/>
                <a:latin typeface="Calibri"/>
                <a:ea typeface="+mn-ea"/>
                <a:cs typeface="+mn-cs"/>
              </a:rPr>
              <a:t>slides</a:t>
            </a:r>
            <a:r>
              <a:rPr kumimoji="0" lang="de-DE" sz="1200" b="0" i="0" u="none" strike="noStrike" kern="1200" cap="none" spc="0" normalizeH="0" baseline="0" noProof="0" dirty="0" smtClean="0">
                <a:ln>
                  <a:noFill/>
                </a:ln>
                <a:solidFill>
                  <a:srgbClr val="898989"/>
                </a:solidFill>
                <a:effectLst/>
                <a:uLnTx/>
                <a:uFillTx/>
                <a:latin typeface="Calibri"/>
                <a:ea typeface="+mn-ea"/>
                <a:cs typeface="+mn-cs"/>
              </a:rPr>
              <a:t>:</a:t>
            </a:r>
          </a:p>
          <a:p>
            <a:pPr lvl="0" algn="l">
              <a:lnSpc>
                <a:spcPct val="80000"/>
              </a:lnSpc>
            </a:pPr>
            <a:r>
              <a:rPr lang="de-DE" sz="1200" dirty="0">
                <a:solidFill>
                  <a:srgbClr val="898989"/>
                </a:solidFill>
              </a:rPr>
              <a:t>Norbert Siegmund </a:t>
            </a:r>
            <a:endParaRPr lang="de-DE" sz="1200" dirty="0" smtClean="0">
              <a:solidFill>
                <a:srgbClr val="898989"/>
              </a:solidFill>
            </a:endParaRPr>
          </a:p>
          <a:p>
            <a:pPr lvl="0" algn="l">
              <a:lnSpc>
                <a:spcPct val="80000"/>
              </a:lnSpc>
            </a:pPr>
            <a:r>
              <a:rPr lang="de-DE" sz="1200" dirty="0" smtClean="0">
                <a:solidFill>
                  <a:srgbClr val="898989"/>
                </a:solidFill>
              </a:rPr>
              <a:t>Janet </a:t>
            </a:r>
            <a:r>
              <a:rPr kumimoji="0" lang="de-DE" sz="1200" b="0" i="0" u="none" strike="noStrike" kern="1200" cap="none" spc="0" normalizeH="0" baseline="0" noProof="0" dirty="0" smtClean="0">
                <a:ln>
                  <a:noFill/>
                </a:ln>
                <a:solidFill>
                  <a:srgbClr val="898989"/>
                </a:solidFill>
                <a:effectLst/>
                <a:uLnTx/>
                <a:uFillTx/>
                <a:latin typeface="Calibri"/>
                <a:ea typeface="+mn-ea"/>
                <a:cs typeface="+mn-cs"/>
              </a:rPr>
              <a:t>Siegmund</a:t>
            </a:r>
          </a:p>
          <a:p>
            <a:pPr lvl="0" algn="l">
              <a:lnSpc>
                <a:spcPct val="80000"/>
              </a:lnSpc>
            </a:pPr>
            <a:r>
              <a:rPr lang="de-DE" sz="1200" dirty="0" smtClean="0">
                <a:solidFill>
                  <a:srgbClr val="898989"/>
                </a:solidFill>
              </a:rPr>
              <a:t>Oscar </a:t>
            </a:r>
            <a:r>
              <a:rPr lang="de-DE" sz="1200" dirty="0" err="1" smtClean="0">
                <a:solidFill>
                  <a:srgbClr val="898989"/>
                </a:solidFill>
              </a:rPr>
              <a:t>Nierstrasz</a:t>
            </a:r>
            <a:endParaRPr lang="de-DE" sz="1200" dirty="0" smtClean="0">
              <a:solidFill>
                <a:srgbClr val="898989"/>
              </a:solidFill>
            </a:endParaRPr>
          </a:p>
          <a:p>
            <a:pPr lvl="0" algn="l">
              <a:lnSpc>
                <a:spcPct val="80000"/>
              </a:lnSpc>
            </a:pPr>
            <a:r>
              <a:rPr lang="de-DE" sz="1200" dirty="0" smtClean="0">
                <a:solidFill>
                  <a:srgbClr val="898989"/>
                </a:solidFill>
              </a:rPr>
              <a:t>Sven </a:t>
            </a:r>
            <a:r>
              <a:rPr lang="de-DE" sz="1200" dirty="0">
                <a:solidFill>
                  <a:srgbClr val="898989"/>
                </a:solidFill>
              </a:rPr>
              <a:t>Apel</a:t>
            </a:r>
            <a:endParaRPr kumimoji="0" lang="de-DE" sz="1200" b="0" i="0" u="none" strike="noStrike" kern="1200" cap="none" spc="0" normalizeH="0" baseline="0" noProof="0" dirty="0">
              <a:ln>
                <a:noFill/>
              </a:ln>
              <a:solidFill>
                <a:srgbClr val="898989"/>
              </a:solidFill>
              <a:effectLst/>
              <a:uLnTx/>
              <a:uFillTx/>
              <a:latin typeface="Calibri"/>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Ablauf einer Vorlesung</a:t>
            </a:r>
          </a:p>
        </p:txBody>
      </p:sp>
      <p:sp>
        <p:nvSpPr>
          <p:cNvPr id="3" name="Inhaltsplatzhalter 2"/>
          <p:cNvSpPr>
            <a:spLocks noGrp="1"/>
          </p:cNvSpPr>
          <p:nvPr>
            <p:ph idx="1"/>
          </p:nvPr>
        </p:nvSpPr>
        <p:spPr/>
        <p:txBody>
          <a:bodyPr/>
          <a:lstStyle/>
          <a:p>
            <a:pPr>
              <a:defRPr/>
            </a:pPr>
            <a:r>
              <a:rPr lang="de-DE" dirty="0"/>
              <a:t>Lernziele (+ Fragen zu vorherigen Themen)</a:t>
            </a:r>
          </a:p>
          <a:p>
            <a:pPr>
              <a:defRPr/>
            </a:pPr>
            <a:endParaRPr lang="de-DE" dirty="0"/>
          </a:p>
          <a:p>
            <a:pPr>
              <a:defRPr/>
            </a:pPr>
            <a:r>
              <a:rPr lang="de-DE" dirty="0"/>
              <a:t>Interaktive </a:t>
            </a:r>
            <a:r>
              <a:rPr lang="de-DE" dirty="0" smtClean="0"/>
              <a:t>Methoden</a:t>
            </a:r>
            <a:endParaRPr lang="de-DE" dirty="0"/>
          </a:p>
          <a:p>
            <a:pPr lvl="1">
              <a:defRPr/>
            </a:pPr>
            <a:r>
              <a:rPr lang="de-DE" dirty="0"/>
              <a:t>Murmelgruppe</a:t>
            </a:r>
          </a:p>
          <a:p>
            <a:pPr lvl="1">
              <a:defRPr/>
            </a:pPr>
            <a:r>
              <a:rPr lang="de-DE" dirty="0"/>
              <a:t>Fragen</a:t>
            </a:r>
          </a:p>
          <a:p>
            <a:pPr lvl="1">
              <a:defRPr/>
            </a:pPr>
            <a:r>
              <a:rPr lang="de-DE" dirty="0"/>
              <a:t>Quiz</a:t>
            </a:r>
          </a:p>
          <a:p>
            <a:pPr lvl="1">
              <a:defRPr/>
            </a:pPr>
            <a:endParaRPr lang="de-DE" dirty="0"/>
          </a:p>
          <a:p>
            <a:pPr>
              <a:defRPr/>
            </a:pPr>
            <a:r>
              <a:rPr lang="de-DE" dirty="0"/>
              <a:t>Evtl. mögliche Klausurfragen am Ende der </a:t>
            </a:r>
            <a:r>
              <a:rPr lang="de-DE" dirty="0" smtClean="0"/>
              <a:t>Vorlesung</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10</a:t>
            </a:fld>
            <a:endParaRPr lang="de-DE"/>
          </a:p>
        </p:txBody>
      </p:sp>
      <p:pic>
        <p:nvPicPr>
          <p:cNvPr id="5" name="Picture 2" descr="http://blogs.cornell.edu/glp-ial23/files/2014/05/murmeltier-popup-1vv41vb.jpg"/>
          <p:cNvPicPr>
            <a:picLocks noChangeAspect="1" noChangeArrowheads="1"/>
          </p:cNvPicPr>
          <p:nvPr/>
        </p:nvPicPr>
        <p:blipFill>
          <a:blip r:embed="rId3" cstate="print">
            <a:extLst/>
          </a:blip>
          <a:srcRect/>
          <a:stretch>
            <a:fillRect/>
          </a:stretch>
        </p:blipFill>
        <p:spPr bwMode="auto">
          <a:xfrm>
            <a:off x="6312024" y="3068960"/>
            <a:ext cx="1512167" cy="1008112"/>
          </a:xfrm>
          <a:prstGeom prst="rect">
            <a:avLst/>
          </a:prstGeom>
          <a:ln>
            <a:noFill/>
          </a:ln>
          <a:effectLst>
            <a:softEdge rad="112500"/>
          </a:effectLst>
          <a:extLst/>
        </p:spPr>
      </p:pic>
    </p:spTree>
    <p:extLst>
      <p:ext uri="{BB962C8B-B14F-4D97-AF65-F5344CB8AC3E}">
        <p14:creationId xmlns:p14="http://schemas.microsoft.com/office/powerpoint/2010/main" val="34848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416051" y="-100013"/>
            <a:ext cx="9504363" cy="69850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43010" name="Textfeld 2"/>
          <p:cNvSpPr txBox="1">
            <a:spLocks noChangeArrowheads="1"/>
          </p:cNvSpPr>
          <p:nvPr/>
        </p:nvSpPr>
        <p:spPr bwMode="auto">
          <a:xfrm>
            <a:off x="1919288" y="1916114"/>
            <a:ext cx="7737952" cy="830997"/>
          </a:xfrm>
          <a:prstGeom prst="rect">
            <a:avLst/>
          </a:prstGeom>
          <a:noFill/>
          <a:ln w="9525">
            <a:noFill/>
            <a:miter lim="800000"/>
            <a:headEnd/>
            <a:tailEnd/>
          </a:ln>
        </p:spPr>
        <p:txBody>
          <a:bodyPr wrap="none">
            <a:spAutoFit/>
          </a:bodyPr>
          <a:lstStyle/>
          <a:p>
            <a:r>
              <a:rPr lang="de-DE" sz="4800" dirty="0">
                <a:solidFill>
                  <a:schemeClr val="bg1"/>
                </a:solidFill>
                <a:latin typeface="Calibri" pitchFamily="34" charset="0"/>
              </a:rPr>
              <a:t>Was ist Software Engineering?</a:t>
            </a:r>
          </a:p>
        </p:txBody>
      </p:sp>
      <p:sp>
        <p:nvSpPr>
          <p:cNvPr id="4" name="Foliennummernplatzhalter 3"/>
          <p:cNvSpPr>
            <a:spLocks noGrp="1"/>
          </p:cNvSpPr>
          <p:nvPr>
            <p:ph type="sldNum" sz="quarter" idx="12"/>
          </p:nvPr>
        </p:nvSpPr>
        <p:spPr/>
        <p:txBody>
          <a:bodyPr/>
          <a:lstStyle/>
          <a:p>
            <a:pPr>
              <a:defRPr/>
            </a:pPr>
            <a:fld id="{955A4B10-9205-419D-9BB2-D0CD2832847A}" type="slidenum">
              <a:rPr lang="de-DE"/>
              <a:pPr>
                <a:defRPr/>
              </a:pPr>
              <a:t>11</a:t>
            </a:fld>
            <a:endParaRPr lang="de-DE"/>
          </a:p>
        </p:txBody>
      </p:sp>
      <p:pic>
        <p:nvPicPr>
          <p:cNvPr id="3074" name="Picture 2" descr="http://i0.wp.com/venturebeat.com/wp-content/uploads/2012/11/ibm-software.jpg?resize=1000%2C6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3324276"/>
            <a:ext cx="5529064" cy="33450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03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Software Engineering vs. Informatik</a:t>
            </a:r>
          </a:p>
        </p:txBody>
      </p:sp>
      <p:sp>
        <p:nvSpPr>
          <p:cNvPr id="3" name="Inhaltsplatzhalter 2"/>
          <p:cNvSpPr>
            <a:spLocks noGrp="1"/>
          </p:cNvSpPr>
          <p:nvPr>
            <p:ph idx="1"/>
          </p:nvPr>
        </p:nvSpPr>
        <p:spPr/>
        <p:txBody>
          <a:bodyPr/>
          <a:lstStyle/>
          <a:p>
            <a:r>
              <a:rPr lang="en-US" altLang="de-DE" u="sng" dirty="0" err="1"/>
              <a:t>Informatik</a:t>
            </a:r>
            <a:r>
              <a:rPr lang="en-US" altLang="de-DE" dirty="0"/>
              <a:t> </a:t>
            </a:r>
            <a:r>
              <a:rPr lang="en-US" altLang="de-DE" dirty="0" err="1"/>
              <a:t>beschäftigt</a:t>
            </a:r>
            <a:r>
              <a:rPr lang="en-US" altLang="de-DE" dirty="0"/>
              <a:t> </a:t>
            </a:r>
            <a:r>
              <a:rPr lang="en-US" altLang="de-DE" dirty="0" err="1"/>
              <a:t>sich</a:t>
            </a:r>
            <a:r>
              <a:rPr lang="en-US" altLang="de-DE" dirty="0"/>
              <a:t> </a:t>
            </a:r>
            <a:r>
              <a:rPr lang="en-US" altLang="de-DE" dirty="0" err="1"/>
              <a:t>mit</a:t>
            </a:r>
            <a:r>
              <a:rPr lang="en-US" altLang="de-DE" dirty="0"/>
              <a:t> der </a:t>
            </a:r>
            <a:r>
              <a:rPr lang="en-US" altLang="de-DE" dirty="0" err="1"/>
              <a:t>Theorie</a:t>
            </a:r>
            <a:r>
              <a:rPr lang="en-US" altLang="de-DE" dirty="0"/>
              <a:t> und den </a:t>
            </a:r>
            <a:r>
              <a:rPr lang="en-US" altLang="de-DE" dirty="0" err="1"/>
              <a:t>Grundlagen</a:t>
            </a:r>
            <a:r>
              <a:rPr lang="en-US" altLang="de-DE" dirty="0"/>
              <a:t> von </a:t>
            </a:r>
            <a:r>
              <a:rPr lang="en-US" altLang="de-DE" dirty="0" err="1"/>
              <a:t>Computersystemen</a:t>
            </a:r>
            <a:endParaRPr lang="en-US" altLang="de-DE" dirty="0"/>
          </a:p>
          <a:p>
            <a:endParaRPr lang="en-US" altLang="de-DE" dirty="0"/>
          </a:p>
          <a:p>
            <a:endParaRPr lang="en-US" altLang="de-DE" u="sng" dirty="0"/>
          </a:p>
          <a:p>
            <a:r>
              <a:rPr lang="en-US" altLang="de-DE" u="sng" dirty="0"/>
              <a:t>Software engineering</a:t>
            </a:r>
            <a:r>
              <a:rPr lang="en-US" altLang="de-DE" dirty="0"/>
              <a:t> </a:t>
            </a:r>
            <a:r>
              <a:rPr lang="en-US" altLang="de-DE" dirty="0" err="1"/>
              <a:t>beschäftigt</a:t>
            </a:r>
            <a:r>
              <a:rPr lang="en-US" altLang="de-DE" dirty="0"/>
              <a:t> </a:t>
            </a:r>
            <a:r>
              <a:rPr lang="en-US" altLang="de-DE" dirty="0" err="1"/>
              <a:t>sich</a:t>
            </a:r>
            <a:r>
              <a:rPr lang="en-US" altLang="de-DE" dirty="0"/>
              <a:t> </a:t>
            </a:r>
            <a:r>
              <a:rPr lang="en-US" altLang="de-DE" dirty="0" err="1"/>
              <a:t>mit</a:t>
            </a:r>
            <a:r>
              <a:rPr lang="en-US" altLang="de-DE" dirty="0"/>
              <a:t> </a:t>
            </a:r>
            <a:r>
              <a:rPr lang="en-US" altLang="de-DE" dirty="0" err="1"/>
              <a:t>praktischen</a:t>
            </a:r>
            <a:r>
              <a:rPr lang="en-US" altLang="de-DE" dirty="0"/>
              <a:t> </a:t>
            </a:r>
            <a:r>
              <a:rPr lang="en-US" altLang="de-DE" dirty="0" err="1"/>
              <a:t>Themen</a:t>
            </a:r>
            <a:r>
              <a:rPr lang="en-US" altLang="de-DE" dirty="0"/>
              <a:t> der </a:t>
            </a:r>
            <a:r>
              <a:rPr lang="en-US" altLang="de-DE" dirty="0" err="1"/>
              <a:t>Entwicklung</a:t>
            </a:r>
            <a:r>
              <a:rPr lang="en-US" altLang="de-DE" dirty="0"/>
              <a:t> und </a:t>
            </a:r>
            <a:r>
              <a:rPr lang="en-US" altLang="de-DE" dirty="0" err="1"/>
              <a:t>Auslieferung</a:t>
            </a:r>
            <a:r>
              <a:rPr lang="en-US" altLang="de-DE" dirty="0"/>
              <a:t> “</a:t>
            </a:r>
            <a:r>
              <a:rPr lang="en-US" altLang="de-DE" dirty="0" err="1"/>
              <a:t>guter</a:t>
            </a:r>
            <a:r>
              <a:rPr lang="en-US" altLang="de-DE" dirty="0"/>
              <a:t>” Software</a:t>
            </a:r>
          </a:p>
          <a:p>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12</a:t>
            </a:fld>
            <a:endParaRPr lang="de-DE"/>
          </a:p>
        </p:txBody>
      </p:sp>
    </p:spTree>
    <p:extLst>
      <p:ext uri="{BB962C8B-B14F-4D97-AF65-F5344CB8AC3E}">
        <p14:creationId xmlns:p14="http://schemas.microsoft.com/office/powerpoint/2010/main" val="2618923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Warum Software Engineering?</a:t>
            </a:r>
          </a:p>
        </p:txBody>
      </p:sp>
      <p:sp>
        <p:nvSpPr>
          <p:cNvPr id="3" name="Inhaltsplatzhalter 2"/>
          <p:cNvSpPr>
            <a:spLocks noGrp="1"/>
          </p:cNvSpPr>
          <p:nvPr>
            <p:ph idx="1"/>
          </p:nvPr>
        </p:nvSpPr>
        <p:spPr/>
        <p:txBody>
          <a:bodyPr>
            <a:normAutofit lnSpcReduction="10000"/>
          </a:bodyPr>
          <a:lstStyle/>
          <a:p>
            <a:pPr marL="0" indent="0">
              <a:buNone/>
            </a:pPr>
            <a:r>
              <a:rPr lang="de-DE" dirty="0"/>
              <a:t>Naive Sicht:</a:t>
            </a:r>
          </a:p>
          <a:p>
            <a:pPr marL="0" indent="0">
              <a:buNone/>
            </a:pPr>
            <a:r>
              <a:rPr lang="de-DE" dirty="0"/>
              <a:t>	Problemspezifikation 		Finales Programm</a:t>
            </a:r>
          </a:p>
          <a:p>
            <a:pPr marL="0" indent="0">
              <a:buNone/>
            </a:pPr>
            <a:r>
              <a:rPr lang="de-DE" dirty="0"/>
              <a:t>Aber:</a:t>
            </a:r>
          </a:p>
          <a:p>
            <a:pPr lvl="1"/>
            <a:r>
              <a:rPr lang="de-DE" dirty="0"/>
              <a:t>Woher kommt die </a:t>
            </a:r>
            <a:r>
              <a:rPr lang="de-DE" dirty="0">
                <a:solidFill>
                  <a:srgbClr val="FF0000"/>
                </a:solidFill>
              </a:rPr>
              <a:t>Spezifikation</a:t>
            </a:r>
            <a:r>
              <a:rPr lang="de-DE" dirty="0"/>
              <a:t>?</a:t>
            </a:r>
          </a:p>
          <a:p>
            <a:pPr lvl="1"/>
            <a:r>
              <a:rPr lang="de-DE" dirty="0"/>
              <a:t>Wie korrespondiert die Spezifikation zu den </a:t>
            </a:r>
            <a:r>
              <a:rPr lang="de-DE" dirty="0">
                <a:solidFill>
                  <a:srgbClr val="FF0000"/>
                </a:solidFill>
              </a:rPr>
              <a:t>Nutzeranforderungen</a:t>
            </a:r>
            <a:r>
              <a:rPr lang="de-DE" dirty="0"/>
              <a:t>?</a:t>
            </a:r>
          </a:p>
          <a:p>
            <a:pPr lvl="1"/>
            <a:r>
              <a:rPr lang="de-DE" dirty="0"/>
              <a:t>Wie entscheidet man, wie das Programm </a:t>
            </a:r>
            <a:r>
              <a:rPr lang="de-DE" dirty="0">
                <a:solidFill>
                  <a:srgbClr val="FF0000"/>
                </a:solidFill>
              </a:rPr>
              <a:t>strukturiert</a:t>
            </a:r>
            <a:r>
              <a:rPr lang="de-DE" dirty="0"/>
              <a:t> wird?</a:t>
            </a:r>
          </a:p>
          <a:p>
            <a:pPr lvl="1"/>
            <a:r>
              <a:rPr lang="de-DE" dirty="0"/>
              <a:t>Wie weiß man, dass das Programm </a:t>
            </a:r>
            <a:r>
              <a:rPr lang="de-DE" dirty="0">
                <a:solidFill>
                  <a:srgbClr val="FF0000"/>
                </a:solidFill>
              </a:rPr>
              <a:t>tatsächlich den Spezifikationen entspricht</a:t>
            </a:r>
            <a:r>
              <a:rPr lang="de-DE" dirty="0"/>
              <a:t>?</a:t>
            </a:r>
          </a:p>
          <a:p>
            <a:pPr lvl="1"/>
            <a:r>
              <a:rPr lang="de-DE" dirty="0"/>
              <a:t>Wie weiß man, dass das Programm immer </a:t>
            </a:r>
            <a:r>
              <a:rPr lang="de-DE" dirty="0">
                <a:solidFill>
                  <a:srgbClr val="FF0000"/>
                </a:solidFill>
              </a:rPr>
              <a:t>korrekt arbeitet</a:t>
            </a:r>
            <a:r>
              <a:rPr lang="de-DE" dirty="0"/>
              <a:t>?</a:t>
            </a:r>
          </a:p>
          <a:p>
            <a:pPr lvl="1"/>
            <a:r>
              <a:rPr lang="de-DE" dirty="0"/>
              <a:t>Was macht man, wenn die Nutzeranforderungen </a:t>
            </a:r>
            <a:r>
              <a:rPr lang="de-DE" dirty="0">
                <a:solidFill>
                  <a:srgbClr val="FF0000"/>
                </a:solidFill>
              </a:rPr>
              <a:t>sich ändern</a:t>
            </a:r>
            <a:r>
              <a:rPr lang="de-DE" dirty="0"/>
              <a:t>?</a:t>
            </a:r>
          </a:p>
          <a:p>
            <a:pPr lvl="1"/>
            <a:r>
              <a:rPr lang="de-DE" dirty="0"/>
              <a:t>Wie </a:t>
            </a:r>
            <a:r>
              <a:rPr lang="de-DE" dirty="0">
                <a:solidFill>
                  <a:srgbClr val="FF0000"/>
                </a:solidFill>
              </a:rPr>
              <a:t>teilt man Aufgaben auf</a:t>
            </a:r>
            <a:r>
              <a:rPr lang="de-DE" dirty="0"/>
              <a:t>, falls man mehr als ein 1-Personen Team hat?</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13</a:t>
            </a:fld>
            <a:endParaRPr lang="de-DE"/>
          </a:p>
        </p:txBody>
      </p:sp>
      <p:sp>
        <p:nvSpPr>
          <p:cNvPr id="7" name="Pfeil nach rechts 6"/>
          <p:cNvSpPr/>
          <p:nvPr/>
        </p:nvSpPr>
        <p:spPr>
          <a:xfrm>
            <a:off x="6168008" y="2105512"/>
            <a:ext cx="1080120" cy="36004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290326" y="1700808"/>
            <a:ext cx="835485" cy="369332"/>
          </a:xfrm>
          <a:prstGeom prst="rect">
            <a:avLst/>
          </a:prstGeom>
          <a:noFill/>
        </p:spPr>
        <p:txBody>
          <a:bodyPr wrap="none" rtlCol="0">
            <a:spAutoFit/>
          </a:bodyPr>
          <a:lstStyle/>
          <a:p>
            <a:r>
              <a:rPr lang="de-DE" dirty="0" err="1"/>
              <a:t>Coding</a:t>
            </a:r>
            <a:endParaRPr lang="de-DE" dirty="0"/>
          </a:p>
        </p:txBody>
      </p:sp>
    </p:spTree>
    <p:extLst>
      <p:ext uri="{BB962C8B-B14F-4D97-AF65-F5344CB8AC3E}">
        <p14:creationId xmlns:p14="http://schemas.microsoft.com/office/powerpoint/2010/main" val="34185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10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10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err="1"/>
              <a:t>Gründe</a:t>
            </a:r>
            <a:r>
              <a:rPr lang="en-US" dirty="0"/>
              <a:t> </a:t>
            </a:r>
            <a:r>
              <a:rPr lang="en-US" dirty="0" err="1"/>
              <a:t>zur</a:t>
            </a:r>
            <a:r>
              <a:rPr lang="en-US" dirty="0"/>
              <a:t> </a:t>
            </a:r>
            <a:r>
              <a:rPr lang="en-US" dirty="0" err="1"/>
              <a:t>Entstehung</a:t>
            </a:r>
            <a:r>
              <a:rPr lang="en-US" dirty="0"/>
              <a:t>: </a:t>
            </a:r>
            <a:r>
              <a:rPr lang="en-US" dirty="0" err="1"/>
              <a:t>Softwarekrise</a:t>
            </a:r>
            <a:endParaRPr lang="en-US" dirty="0"/>
          </a:p>
        </p:txBody>
      </p:sp>
      <p:sp>
        <p:nvSpPr>
          <p:cNvPr id="5" name="Inhaltsplatzhalter 4"/>
          <p:cNvSpPr>
            <a:spLocks noGrp="1"/>
          </p:cNvSpPr>
          <p:nvPr>
            <p:ph idx="1"/>
          </p:nvPr>
        </p:nvSpPr>
        <p:spPr/>
        <p:txBody>
          <a:bodyPr>
            <a:normAutofit fontScale="77500" lnSpcReduction="20000"/>
          </a:bodyPr>
          <a:lstStyle/>
          <a:p>
            <a:r>
              <a:rPr lang="en-US" sz="3700" dirty="0" err="1"/>
              <a:t>Kosten</a:t>
            </a:r>
            <a:r>
              <a:rPr lang="en-US" sz="3700" dirty="0"/>
              <a:t> </a:t>
            </a:r>
            <a:r>
              <a:rPr lang="en-US" sz="3700" dirty="0" err="1"/>
              <a:t>für</a:t>
            </a:r>
            <a:r>
              <a:rPr lang="en-US" sz="3700" dirty="0"/>
              <a:t> Software </a:t>
            </a:r>
            <a:r>
              <a:rPr lang="en-US" sz="3700" dirty="0" err="1"/>
              <a:t>überstiegen</a:t>
            </a:r>
            <a:r>
              <a:rPr lang="en-US" sz="3700" dirty="0"/>
              <a:t> </a:t>
            </a:r>
            <a:r>
              <a:rPr lang="en-US" sz="3700" dirty="0" err="1"/>
              <a:t>Kosten</a:t>
            </a:r>
            <a:r>
              <a:rPr lang="en-US" sz="3700" dirty="0"/>
              <a:t> </a:t>
            </a:r>
            <a:r>
              <a:rPr lang="en-US" sz="3700" dirty="0" err="1"/>
              <a:t>für</a:t>
            </a:r>
            <a:r>
              <a:rPr lang="en-US" sz="3700" dirty="0"/>
              <a:t> Hardware</a:t>
            </a:r>
          </a:p>
          <a:p>
            <a:r>
              <a:rPr lang="en-US" sz="3700" dirty="0" err="1"/>
              <a:t>Nur</a:t>
            </a:r>
            <a:r>
              <a:rPr lang="en-US" sz="3700" dirty="0"/>
              <a:t> 34% der </a:t>
            </a:r>
            <a:r>
              <a:rPr lang="en-US" sz="3700" dirty="0" err="1"/>
              <a:t>Softwareprojekte</a:t>
            </a:r>
            <a:r>
              <a:rPr lang="en-US" sz="3700" dirty="0"/>
              <a:t> </a:t>
            </a:r>
            <a:r>
              <a:rPr lang="en-US" sz="3700" dirty="0" err="1"/>
              <a:t>erfolgreich</a:t>
            </a:r>
            <a:r>
              <a:rPr lang="en-US" sz="3700" dirty="0"/>
              <a:t> </a:t>
            </a:r>
            <a:r>
              <a:rPr lang="en-US" sz="3700" dirty="0" err="1"/>
              <a:t>abgeschlossen</a:t>
            </a:r>
            <a:endParaRPr lang="en-US" sz="3700" dirty="0"/>
          </a:p>
          <a:p>
            <a:r>
              <a:rPr lang="en-US" sz="3700" dirty="0" err="1"/>
              <a:t>Während</a:t>
            </a:r>
            <a:r>
              <a:rPr lang="en-US" sz="3700" dirty="0"/>
              <a:t> der NATO Software Engineering </a:t>
            </a:r>
            <a:r>
              <a:rPr lang="en-US" sz="3700" dirty="0" err="1"/>
              <a:t>Konferenz</a:t>
            </a:r>
            <a:r>
              <a:rPr lang="en-US" sz="3700" dirty="0"/>
              <a:t> 1968 </a:t>
            </a:r>
            <a:r>
              <a:rPr lang="en-US" sz="3700" dirty="0" err="1"/>
              <a:t>geprägt</a:t>
            </a:r>
            <a:endParaRPr lang="en-US" sz="3700" dirty="0"/>
          </a:p>
          <a:p>
            <a:pPr marL="0" indent="0">
              <a:buNone/>
            </a:pPr>
            <a:endParaRPr lang="en-US" dirty="0"/>
          </a:p>
          <a:p>
            <a:endParaRPr lang="en-US" dirty="0"/>
          </a:p>
          <a:p>
            <a:endParaRPr lang="en-US" dirty="0"/>
          </a:p>
          <a:p>
            <a:r>
              <a:rPr lang="en-US" sz="3100" dirty="0"/>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 –</a:t>
            </a:r>
            <a:r>
              <a:rPr lang="en-US" sz="3100" dirty="0" err="1"/>
              <a:t>Edsger</a:t>
            </a:r>
            <a:r>
              <a:rPr lang="en-US" sz="3100" dirty="0"/>
              <a:t> </a:t>
            </a:r>
            <a:r>
              <a:rPr lang="en-US" sz="3100" dirty="0" err="1"/>
              <a:t>Dijkstra</a:t>
            </a:r>
            <a:r>
              <a:rPr lang="en-US" sz="3100" dirty="0"/>
              <a:t>, 1972</a:t>
            </a:r>
          </a:p>
        </p:txBody>
      </p:sp>
      <p:sp>
        <p:nvSpPr>
          <p:cNvPr id="3" name="Foliennummernplatzhalter 2"/>
          <p:cNvSpPr>
            <a:spLocks noGrp="1"/>
          </p:cNvSpPr>
          <p:nvPr>
            <p:ph type="sldNum" sz="quarter" idx="12"/>
          </p:nvPr>
        </p:nvSpPr>
        <p:spPr/>
        <p:txBody>
          <a:bodyPr/>
          <a:lstStyle/>
          <a:p>
            <a:fld id="{6C6AE60A-B69C-4790-82F7-3882EDF23186}" type="slidenum">
              <a:rPr lang="de-DE" smtClean="0"/>
              <a:pPr/>
              <a:t>14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err="1"/>
              <a:t>Beispiele</a:t>
            </a:r>
            <a:r>
              <a:rPr lang="en-GB" dirty="0"/>
              <a:t> </a:t>
            </a:r>
            <a:r>
              <a:rPr lang="en-GB" dirty="0" err="1"/>
              <a:t>gescheiterte</a:t>
            </a:r>
            <a:r>
              <a:rPr lang="en-GB" dirty="0"/>
              <a:t> </a:t>
            </a:r>
            <a:r>
              <a:rPr lang="en-GB" dirty="0" err="1"/>
              <a:t>Projekte</a:t>
            </a:r>
            <a:r>
              <a:rPr lang="en-GB" dirty="0"/>
              <a:t>: Ariane 5</a:t>
            </a:r>
          </a:p>
        </p:txBody>
      </p:sp>
      <p:sp>
        <p:nvSpPr>
          <p:cNvPr id="3" name="Textplatzhalter 2"/>
          <p:cNvSpPr txBox="1">
            <a:spLocks noGrp="1"/>
          </p:cNvSpPr>
          <p:nvPr>
            <p:ph idx="1"/>
          </p:nvPr>
        </p:nvSpPr>
        <p:spPr/>
        <p:txBody>
          <a:bodyPr/>
          <a:lstStyle/>
          <a:p>
            <a:pPr lvl="0">
              <a:buSzPct val="45000"/>
              <a:buFont typeface="StarSymbol"/>
              <a:buChar char="●"/>
            </a:pPr>
            <a:r>
              <a:rPr lang="en-GB" dirty="0"/>
              <a:t>Ariane 5 Flight 501: 4. </a:t>
            </a:r>
            <a:r>
              <a:rPr lang="en-GB" dirty="0" err="1"/>
              <a:t>Juni</a:t>
            </a:r>
            <a:r>
              <a:rPr lang="en-GB" dirty="0"/>
              <a:t>, 1996</a:t>
            </a:r>
          </a:p>
          <a:p>
            <a:pPr lvl="0">
              <a:buSzPct val="45000"/>
              <a:buFont typeface="StarSymbol"/>
              <a:buChar char="●"/>
            </a:pPr>
            <a:r>
              <a:rPr lang="en-GB" dirty="0" err="1"/>
              <a:t>Selbstzerstörung</a:t>
            </a:r>
            <a:r>
              <a:rPr lang="en-GB" dirty="0"/>
              <a:t> </a:t>
            </a:r>
            <a:r>
              <a:rPr lang="en-GB" dirty="0" err="1"/>
              <a:t>nach</a:t>
            </a:r>
            <a:r>
              <a:rPr lang="en-GB" dirty="0"/>
              <a:t> 39 </a:t>
            </a:r>
            <a:r>
              <a:rPr lang="en-GB" dirty="0" err="1"/>
              <a:t>Sekunden</a:t>
            </a:r>
            <a:endParaRPr lang="en-GB" dirty="0"/>
          </a:p>
          <a:p>
            <a:pPr lvl="0">
              <a:buSzPct val="45000"/>
              <a:buFont typeface="StarSymbol"/>
              <a:buChar char="●"/>
            </a:pPr>
            <a:r>
              <a:rPr lang="en-GB" dirty="0"/>
              <a:t>~ 500 million US-$ </a:t>
            </a:r>
            <a:r>
              <a:rPr lang="en-GB" dirty="0" err="1"/>
              <a:t>Schaden</a:t>
            </a:r>
            <a:endParaRPr lang="en-GB" dirty="0"/>
          </a:p>
        </p:txBody>
      </p:sp>
      <p:sp>
        <p:nvSpPr>
          <p:cNvPr id="8" name="Foliennummernplatzhalter 3"/>
          <p:cNvSpPr>
            <a:spLocks noGrp="1"/>
          </p:cNvSpPr>
          <p:nvPr>
            <p:ph type="sldNum" sz="quarter" idx="12"/>
          </p:nvPr>
        </p:nvSpPr>
        <p:spPr/>
        <p:txBody>
          <a:bodyPr/>
          <a:lstStyle/>
          <a:p>
            <a:pPr lvl="0"/>
            <a:fld id="{6310005B-E1AD-4AE5-AAEE-BC5808E8A101}" type="slidenum">
              <a:t>15</a:t>
            </a:fld>
            <a:endParaRPr lang="en-GB"/>
          </a:p>
        </p:txBody>
      </p:sp>
      <p:pic>
        <p:nvPicPr>
          <p:cNvPr id="4" name="Grafik 3"/>
          <p:cNvPicPr>
            <a:picLocks noChangeAspect="1"/>
          </p:cNvPicPr>
          <p:nvPr/>
        </p:nvPicPr>
        <p:blipFill>
          <a:blip r:embed="rId3">
            <a:lum/>
            <a:alphaModFix/>
          </a:blip>
          <a:srcRect/>
          <a:stretch>
            <a:fillRect/>
          </a:stretch>
        </p:blipFill>
        <p:spPr>
          <a:xfrm>
            <a:off x="2796898" y="3561401"/>
            <a:ext cx="6368401" cy="2578122"/>
          </a:xfrm>
          <a:prstGeom prst="rect">
            <a:avLst/>
          </a:prstGeom>
          <a:noFill/>
          <a:ln>
            <a:noFill/>
          </a:ln>
        </p:spPr>
      </p:pic>
      <p:sp>
        <p:nvSpPr>
          <p:cNvPr id="5" name="Textfeld 4"/>
          <p:cNvSpPr txBox="1"/>
          <p:nvPr/>
        </p:nvSpPr>
        <p:spPr>
          <a:xfrm>
            <a:off x="2796898" y="6164851"/>
            <a:ext cx="8348607" cy="314469"/>
          </a:xfrm>
          <a:prstGeom prst="rect">
            <a:avLst/>
          </a:prstGeom>
          <a:noFill/>
          <a:ln>
            <a:noFill/>
          </a:ln>
        </p:spPr>
        <p:txBody>
          <a:bodyPr vert="horz" wrap="none" lIns="81638" tIns="40819" rIns="81638" bIns="40819" anchorCtr="0" compatLnSpc="0"/>
          <a:lstStyle/>
          <a:p>
            <a:pPr hangingPunct="0"/>
            <a:r>
              <a:rPr lang="en-GB" sz="1270" dirty="0" err="1">
                <a:latin typeface="Ubuntu" pitchFamily="18"/>
                <a:ea typeface="Droid Sans Fallback" pitchFamily="2"/>
                <a:cs typeface="FreeSans" pitchFamily="2"/>
              </a:rPr>
              <a:t>Quelle</a:t>
            </a:r>
            <a:r>
              <a:rPr lang="en-GB" sz="1270" dirty="0">
                <a:latin typeface="Ubuntu" pitchFamily="18"/>
                <a:ea typeface="Droid Sans Fallback" pitchFamily="2"/>
                <a:cs typeface="FreeSans" pitchFamily="2"/>
              </a:rPr>
              <a:t>(FU): </a:t>
            </a:r>
            <a:r>
              <a:rPr lang="en-GB" sz="1270" dirty="0">
                <a:latin typeface="Ubuntu" pitchFamily="18"/>
                <a:ea typeface="Droid Sans Fallback" pitchFamily="2"/>
                <a:cs typeface="FreeSans" pitchFamily="2"/>
                <a:hlinkClick r:id="rId4"/>
              </a:rPr>
              <a:t>https://www.ima.umn.edu/~arnold/disasters/ariane.html</a:t>
            </a:r>
          </a:p>
        </p:txBody>
      </p:sp>
    </p:spTree>
    <p:extLst>
      <p:ext uri="{BB962C8B-B14F-4D97-AF65-F5344CB8AC3E}">
        <p14:creationId xmlns:p14="http://schemas.microsoft.com/office/powerpoint/2010/main" val="98594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Therac-25</a:t>
            </a:r>
          </a:p>
        </p:txBody>
      </p:sp>
      <p:sp>
        <p:nvSpPr>
          <p:cNvPr id="3" name="Textplatzhalter 2"/>
          <p:cNvSpPr txBox="1">
            <a:spLocks noGrp="1"/>
          </p:cNvSpPr>
          <p:nvPr>
            <p:ph idx="1"/>
          </p:nvPr>
        </p:nvSpPr>
        <p:spPr/>
        <p:txBody>
          <a:bodyPr>
            <a:normAutofit/>
          </a:bodyPr>
          <a:lstStyle/>
          <a:p>
            <a:pPr>
              <a:buSzPct val="60000"/>
            </a:pPr>
            <a:r>
              <a:rPr lang="en-US" sz="3200" dirty="0" err="1"/>
              <a:t>Medizinische</a:t>
            </a:r>
            <a:r>
              <a:rPr lang="en-US" sz="3200" dirty="0"/>
              <a:t> </a:t>
            </a:r>
            <a:r>
              <a:rPr lang="en-US" sz="3200" dirty="0" err="1" smtClean="0"/>
              <a:t>Strahlentherapie</a:t>
            </a:r>
            <a:endParaRPr lang="en-US" sz="3200" dirty="0"/>
          </a:p>
          <a:p>
            <a:pPr>
              <a:buSzPct val="60000"/>
            </a:pPr>
            <a:r>
              <a:rPr lang="en-US" sz="3200" dirty="0" err="1"/>
              <a:t>Durch</a:t>
            </a:r>
            <a:r>
              <a:rPr lang="en-US" sz="3200" dirty="0"/>
              <a:t> SW-</a:t>
            </a:r>
            <a:r>
              <a:rPr lang="en-US" sz="3200" dirty="0" err="1"/>
              <a:t>Fehler</a:t>
            </a:r>
            <a:r>
              <a:rPr lang="en-US" sz="3200" dirty="0"/>
              <a:t> </a:t>
            </a:r>
            <a:r>
              <a:rPr lang="en-US" sz="3200" dirty="0" err="1"/>
              <a:t>zu</a:t>
            </a:r>
            <a:r>
              <a:rPr lang="en-US" sz="3200" dirty="0"/>
              <a:t> </a:t>
            </a:r>
            <a:r>
              <a:rPr lang="en-US" sz="3200" dirty="0" err="1"/>
              <a:t>hohe</a:t>
            </a:r>
            <a:r>
              <a:rPr lang="en-US" sz="3200" dirty="0"/>
              <a:t> </a:t>
            </a:r>
            <a:r>
              <a:rPr lang="en-US" sz="3200" dirty="0" err="1"/>
              <a:t>Strahlendosis</a:t>
            </a:r>
            <a:r>
              <a:rPr lang="en-US" sz="3200" dirty="0"/>
              <a:t>, </a:t>
            </a:r>
            <a:r>
              <a:rPr lang="en-US" sz="3200" dirty="0" err="1" smtClean="0"/>
              <a:t>mehrere</a:t>
            </a:r>
            <a:r>
              <a:rPr lang="en-US" sz="3200" dirty="0" smtClean="0"/>
              <a:t> </a:t>
            </a:r>
            <a:r>
              <a:rPr lang="en-US" sz="3200" dirty="0"/>
              <a:t>Tote</a:t>
            </a:r>
          </a:p>
          <a:p>
            <a:pPr>
              <a:buSzPct val="60000"/>
            </a:pPr>
            <a:r>
              <a:rPr lang="en-US" sz="3200" dirty="0" err="1"/>
              <a:t>Ein</a:t>
            </a:r>
            <a:r>
              <a:rPr lang="en-US" sz="3200" dirty="0"/>
              <a:t> </a:t>
            </a:r>
            <a:r>
              <a:rPr lang="en-US" sz="3200" dirty="0" err="1"/>
              <a:t>ein</a:t>
            </a:r>
            <a:r>
              <a:rPr lang="de-DE" sz="3200" dirty="0" err="1"/>
              <a:t>ziger</a:t>
            </a:r>
            <a:r>
              <a:rPr lang="de-DE" sz="3200" dirty="0"/>
              <a:t> Entwickler schrieb Software und benutzte vorhandene </a:t>
            </a:r>
            <a:r>
              <a:rPr lang="de-DE" sz="3200" dirty="0" smtClean="0"/>
              <a:t>Komponenten der Vorgänger, hatte aber wenig Erfahrung in diesem Bereich</a:t>
            </a:r>
            <a:endParaRPr lang="en-US" sz="3200" dirty="0"/>
          </a:p>
        </p:txBody>
      </p:sp>
      <p:sp>
        <p:nvSpPr>
          <p:cNvPr id="8" name="Foliennummernplatzhalter 3"/>
          <p:cNvSpPr>
            <a:spLocks noGrp="1"/>
          </p:cNvSpPr>
          <p:nvPr>
            <p:ph type="sldNum" sz="quarter" idx="12"/>
          </p:nvPr>
        </p:nvSpPr>
        <p:spPr/>
        <p:txBody>
          <a:bodyPr/>
          <a:lstStyle/>
          <a:p>
            <a:pPr lvl="0"/>
            <a:fld id="{20208611-88A1-4FCE-ACE8-4482B16968E1}" type="slidenum">
              <a:t>16</a:t>
            </a:fld>
            <a:endParaRPr lang="en-GB"/>
          </a:p>
        </p:txBody>
      </p:sp>
      <p:sp>
        <p:nvSpPr>
          <p:cNvPr id="4" name="Textfeld 3"/>
          <p:cNvSpPr txBox="1"/>
          <p:nvPr/>
        </p:nvSpPr>
        <p:spPr>
          <a:xfrm>
            <a:off x="1790955" y="6381461"/>
            <a:ext cx="8609848"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3"/>
              </a:rPr>
              <a:t>http://</a:t>
            </a:r>
            <a:r>
              <a:rPr lang="en-GB" sz="1270" dirty="0" smtClean="0">
                <a:latin typeface="Ubuntu" pitchFamily="18"/>
                <a:ea typeface="Droid Sans Fallback" pitchFamily="2"/>
                <a:cs typeface="FreeSans" pitchFamily="2"/>
                <a:hlinkClick r:id="rId3"/>
              </a:rPr>
              <a:t>cr4.globalspec.com/blogentry/19025/Failure-of-the-Therac-25-Medical-Linear-Accelerator</a:t>
            </a:r>
          </a:p>
          <a:p>
            <a:pPr hangingPunct="0"/>
            <a:r>
              <a:rPr lang="en-US" sz="1400" dirty="0">
                <a:hlinkClick r:id="rId4"/>
              </a:rPr>
              <a:t>https://hackaday.com/2015/10/26/killed-by-a-machine-the-therac-25/</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5">
            <a:lum/>
            <a:alphaModFix/>
          </a:blip>
          <a:srcRect/>
          <a:stretch>
            <a:fillRect/>
          </a:stretch>
        </p:blipFill>
        <p:spPr>
          <a:xfrm>
            <a:off x="7464152" y="4285378"/>
            <a:ext cx="3170485" cy="2055966"/>
          </a:xfrm>
          <a:prstGeom prst="rect">
            <a:avLst/>
          </a:prstGeom>
          <a:noFill/>
          <a:ln>
            <a:noFill/>
          </a:ln>
        </p:spPr>
      </p:pic>
    </p:spTree>
    <p:extLst>
      <p:ext uri="{BB962C8B-B14F-4D97-AF65-F5344CB8AC3E}">
        <p14:creationId xmlns:p14="http://schemas.microsoft.com/office/powerpoint/2010/main" val="1324381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Apollo 11 PGNCS</a:t>
            </a:r>
          </a:p>
        </p:txBody>
      </p:sp>
      <p:sp>
        <p:nvSpPr>
          <p:cNvPr id="3" name="Textplatzhalter 2"/>
          <p:cNvSpPr txBox="1">
            <a:spLocks noGrp="1"/>
          </p:cNvSpPr>
          <p:nvPr>
            <p:ph idx="1"/>
          </p:nvPr>
        </p:nvSpPr>
        <p:spPr/>
        <p:txBody>
          <a:bodyPr/>
          <a:lstStyle/>
          <a:p>
            <a:pPr lvl="0">
              <a:buSzPct val="45000"/>
              <a:buFont typeface="StarSymbol"/>
              <a:buChar char="●"/>
            </a:pPr>
            <a:r>
              <a:rPr lang="en-GB" dirty="0" err="1"/>
              <a:t>Während</a:t>
            </a:r>
            <a:r>
              <a:rPr lang="en-GB" dirty="0"/>
              <a:t> der </a:t>
            </a:r>
            <a:r>
              <a:rPr lang="en-GB" dirty="0" err="1"/>
              <a:t>Mondlandung</a:t>
            </a:r>
            <a:r>
              <a:rPr lang="en-GB" dirty="0"/>
              <a:t>:</a:t>
            </a:r>
          </a:p>
          <a:p>
            <a:pPr lvl="0">
              <a:buSzPct val="45000"/>
              <a:buFont typeface="StarSymbol"/>
              <a:buChar char="●"/>
            </a:pPr>
            <a:r>
              <a:rPr lang="en-GB" dirty="0" err="1"/>
              <a:t>Unerwartete</a:t>
            </a:r>
            <a:r>
              <a:rPr lang="en-GB" dirty="0"/>
              <a:t> “executive overflow” Alarms</a:t>
            </a:r>
          </a:p>
          <a:p>
            <a:pPr lvl="1">
              <a:buSzPct val="45000"/>
              <a:buFont typeface="StarSymbol"/>
              <a:buChar char="●"/>
            </a:pPr>
            <a:r>
              <a:rPr lang="en-GB" dirty="0"/>
              <a:t>13% der </a:t>
            </a:r>
            <a:r>
              <a:rPr lang="en-GB" dirty="0" err="1"/>
              <a:t>Computerressourcen</a:t>
            </a:r>
            <a:r>
              <a:rPr lang="en-GB" dirty="0"/>
              <a:t> </a:t>
            </a:r>
            <a:r>
              <a:rPr lang="en-GB" dirty="0" err="1"/>
              <a:t>wurden</a:t>
            </a:r>
            <a:r>
              <a:rPr lang="en-GB" dirty="0"/>
              <a:t> </a:t>
            </a:r>
            <a:r>
              <a:rPr lang="en-GB" dirty="0" err="1"/>
              <a:t>durch</a:t>
            </a:r>
            <a:r>
              <a:rPr lang="en-GB" dirty="0"/>
              <a:t> </a:t>
            </a:r>
            <a:r>
              <a:rPr lang="en-GB" dirty="0" err="1"/>
              <a:t>einen</a:t>
            </a:r>
            <a:r>
              <a:rPr lang="en-GB" dirty="0"/>
              <a:t> </a:t>
            </a:r>
            <a:r>
              <a:rPr lang="en-GB" dirty="0" err="1"/>
              <a:t>Fehler</a:t>
            </a:r>
            <a:r>
              <a:rPr lang="en-GB" dirty="0"/>
              <a:t> </a:t>
            </a:r>
            <a:r>
              <a:rPr lang="en-GB" dirty="0" err="1"/>
              <a:t>im</a:t>
            </a:r>
            <a:r>
              <a:rPr lang="en-GB" dirty="0"/>
              <a:t> Radar </a:t>
            </a:r>
            <a:r>
              <a:rPr lang="en-GB" dirty="0" err="1"/>
              <a:t>verbraucht</a:t>
            </a:r>
            <a:r>
              <a:rPr lang="en-GB" dirty="0"/>
              <a:t> (5x Alarm + </a:t>
            </a:r>
            <a:r>
              <a:rPr lang="en-GB" dirty="0" err="1"/>
              <a:t>Neustart</a:t>
            </a:r>
            <a:r>
              <a:rPr lang="en-GB" dirty="0"/>
              <a:t> der Software)</a:t>
            </a:r>
          </a:p>
        </p:txBody>
      </p:sp>
      <p:sp>
        <p:nvSpPr>
          <p:cNvPr id="8" name="Foliennummernplatzhalter 3"/>
          <p:cNvSpPr>
            <a:spLocks noGrp="1"/>
          </p:cNvSpPr>
          <p:nvPr>
            <p:ph type="sldNum" sz="quarter" idx="12"/>
          </p:nvPr>
        </p:nvSpPr>
        <p:spPr/>
        <p:txBody>
          <a:bodyPr/>
          <a:lstStyle/>
          <a:p>
            <a:pPr lvl="0"/>
            <a:fld id="{93E68426-E229-4A7D-B864-E76F68960BD4}" type="slidenum">
              <a:t>17</a:t>
            </a:fld>
            <a:endParaRPr lang="en-GB"/>
          </a:p>
        </p:txBody>
      </p:sp>
      <p:pic>
        <p:nvPicPr>
          <p:cNvPr id="4" name="Grafik 3"/>
          <p:cNvPicPr>
            <a:picLocks noChangeAspect="1"/>
          </p:cNvPicPr>
          <p:nvPr/>
        </p:nvPicPr>
        <p:blipFill>
          <a:blip r:embed="rId3">
            <a:lum/>
            <a:alphaModFix/>
          </a:blip>
          <a:srcRect/>
          <a:stretch>
            <a:fillRect/>
          </a:stretch>
        </p:blipFill>
        <p:spPr>
          <a:xfrm>
            <a:off x="4771307" y="3874402"/>
            <a:ext cx="2945492" cy="2650942"/>
          </a:xfrm>
          <a:prstGeom prst="rect">
            <a:avLst/>
          </a:prstGeom>
          <a:noFill/>
          <a:ln>
            <a:noFill/>
          </a:ln>
        </p:spPr>
      </p:pic>
      <p:sp>
        <p:nvSpPr>
          <p:cNvPr id="5" name="Textfeld 4"/>
          <p:cNvSpPr txBox="1"/>
          <p:nvPr/>
        </p:nvSpPr>
        <p:spPr>
          <a:xfrm>
            <a:off x="3436025" y="649890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https://en.wikipedia.org/wiki/Apollo_11#Lunar_descent</a:t>
            </a:r>
          </a:p>
        </p:txBody>
      </p:sp>
    </p:spTree>
    <p:extLst>
      <p:ext uri="{BB962C8B-B14F-4D97-AF65-F5344CB8AC3E}">
        <p14:creationId xmlns:p14="http://schemas.microsoft.com/office/powerpoint/2010/main" val="3774161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Mariner I</a:t>
            </a:r>
          </a:p>
        </p:txBody>
      </p:sp>
      <p:sp>
        <p:nvSpPr>
          <p:cNvPr id="3" name="Textplatzhalter 2"/>
          <p:cNvSpPr txBox="1">
            <a:spLocks noGrp="1"/>
          </p:cNvSpPr>
          <p:nvPr>
            <p:ph idx="1"/>
          </p:nvPr>
        </p:nvSpPr>
        <p:spPr/>
        <p:txBody>
          <a:bodyPr/>
          <a:lstStyle/>
          <a:p>
            <a:pPr lvl="0">
              <a:buSzPct val="45000"/>
              <a:buFont typeface="StarSymbol"/>
              <a:buChar char="●"/>
            </a:pPr>
            <a:r>
              <a:rPr lang="de-DE" dirty="0"/>
              <a:t>Erste US Venus Sonde</a:t>
            </a:r>
          </a:p>
          <a:p>
            <a:pPr lvl="0">
              <a:buSzPct val="45000"/>
              <a:buFont typeface="StarSymbol"/>
              <a:buChar char="●"/>
            </a:pPr>
            <a:r>
              <a:rPr lang="de-DE" dirty="0" smtClean="0"/>
              <a:t>Rakete </a:t>
            </a:r>
            <a:r>
              <a:rPr lang="de-DE" dirty="0"/>
              <a:t>zerstörte sich 295s nach Start selber aufgrund eines HW+SW </a:t>
            </a:r>
            <a:r>
              <a:rPr lang="de-DE" dirty="0" smtClean="0"/>
              <a:t>Bugs</a:t>
            </a:r>
          </a:p>
          <a:p>
            <a:pPr lvl="0">
              <a:buSzPct val="45000"/>
              <a:buFont typeface="StarSymbol"/>
              <a:buChar char="●"/>
            </a:pPr>
            <a:r>
              <a:rPr lang="en-US" dirty="0">
                <a:hlinkClick r:id="rId3"/>
              </a:rPr>
              <a:t>https://www.edn.com/electronics-blogs/edn-moments/4418667/Mariner-1-destroyed-due-to-code-error--July-22--</a:t>
            </a:r>
            <a:r>
              <a:rPr lang="en-US" dirty="0" smtClean="0">
                <a:hlinkClick r:id="rId3"/>
              </a:rPr>
              <a:t>1962</a:t>
            </a:r>
            <a:endParaRPr lang="de-DE" dirty="0"/>
          </a:p>
        </p:txBody>
      </p:sp>
      <p:sp>
        <p:nvSpPr>
          <p:cNvPr id="8" name="Foliennummernplatzhalter 3"/>
          <p:cNvSpPr>
            <a:spLocks noGrp="1"/>
          </p:cNvSpPr>
          <p:nvPr>
            <p:ph type="sldNum" sz="quarter" idx="12"/>
          </p:nvPr>
        </p:nvSpPr>
        <p:spPr/>
        <p:txBody>
          <a:bodyPr/>
          <a:lstStyle/>
          <a:p>
            <a:pPr lvl="0"/>
            <a:fld id="{63D6AABF-6A58-4789-AF3B-D609E9A359E7}" type="slidenum">
              <a:t>18</a:t>
            </a:fld>
            <a:endParaRPr lang="en-GB"/>
          </a:p>
        </p:txBody>
      </p:sp>
      <p:sp>
        <p:nvSpPr>
          <p:cNvPr id="4" name="Textfeld 3"/>
          <p:cNvSpPr txBox="1"/>
          <p:nvPr/>
        </p:nvSpPr>
        <p:spPr>
          <a:xfrm>
            <a:off x="2639617" y="629905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http://nssdc.gsfc.nasa.gov/nmc/spacecraftDisplay.do?id=MARIN1</a:t>
            </a:r>
          </a:p>
        </p:txBody>
      </p:sp>
      <p:pic>
        <p:nvPicPr>
          <p:cNvPr id="5" name="Grafik 4"/>
          <p:cNvPicPr>
            <a:picLocks noChangeAspect="1"/>
          </p:cNvPicPr>
          <p:nvPr/>
        </p:nvPicPr>
        <p:blipFill>
          <a:blip r:embed="rId5">
            <a:lum/>
            <a:alphaModFix/>
          </a:blip>
          <a:srcRect/>
          <a:stretch>
            <a:fillRect/>
          </a:stretch>
        </p:blipFill>
        <p:spPr>
          <a:xfrm>
            <a:off x="4951155" y="4092032"/>
            <a:ext cx="2289124" cy="2073273"/>
          </a:xfrm>
          <a:prstGeom prst="rect">
            <a:avLst/>
          </a:prstGeom>
          <a:noFill/>
          <a:ln>
            <a:noFill/>
          </a:ln>
        </p:spPr>
      </p:pic>
    </p:spTree>
    <p:extLst>
      <p:ext uri="{BB962C8B-B14F-4D97-AF65-F5344CB8AC3E}">
        <p14:creationId xmlns:p14="http://schemas.microsoft.com/office/powerpoint/2010/main" val="4282126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“Morris Worm”</a:t>
            </a:r>
          </a:p>
        </p:txBody>
      </p:sp>
      <p:sp>
        <p:nvSpPr>
          <p:cNvPr id="3" name="Textplatzhalter 2"/>
          <p:cNvSpPr txBox="1">
            <a:spLocks noGrp="1"/>
          </p:cNvSpPr>
          <p:nvPr>
            <p:ph idx="1"/>
          </p:nvPr>
        </p:nvSpPr>
        <p:spPr/>
        <p:txBody>
          <a:bodyPr/>
          <a:lstStyle/>
          <a:p>
            <a:pPr lvl="0">
              <a:buSzPct val="45000"/>
              <a:buFont typeface="StarSymbol"/>
              <a:buChar char="●"/>
            </a:pPr>
            <a:r>
              <a:rPr lang="de-DE" dirty="0"/>
              <a:t>Erster “Computervirus” – per Zufall</a:t>
            </a:r>
          </a:p>
          <a:p>
            <a:pPr lvl="0">
              <a:buSzPct val="45000"/>
              <a:buFont typeface="StarSymbol"/>
              <a:buChar char="●"/>
            </a:pPr>
            <a:r>
              <a:rPr lang="de-DE" dirty="0"/>
              <a:t>Entworfen als ein Forschungswerkzeug zum Zählen der Computer im Internet (1989)</a:t>
            </a:r>
          </a:p>
          <a:p>
            <a:pPr lvl="0">
              <a:buSzPct val="45000"/>
              <a:buFont typeface="StarSymbol"/>
              <a:buChar char="●"/>
            </a:pPr>
            <a:r>
              <a:rPr lang="de-DE" dirty="0"/>
              <a:t>Durch Bug verbreitete er sich selber</a:t>
            </a:r>
          </a:p>
          <a:p>
            <a:pPr lvl="1">
              <a:buSzPct val="45000"/>
              <a:buFont typeface="StarSymbol"/>
              <a:buChar char="●"/>
            </a:pPr>
            <a:r>
              <a:rPr lang="de-DE" dirty="0"/>
              <a:t>10% des Internetverkehrs </a:t>
            </a:r>
          </a:p>
          <a:p>
            <a:pPr lvl="1">
              <a:buSzPct val="45000"/>
              <a:buFont typeface="StarSymbol"/>
              <a:buChar char="●"/>
            </a:pPr>
            <a:r>
              <a:rPr lang="de-DE" dirty="0"/>
              <a:t>Ein PC konnte mehrmals infiziert werden</a:t>
            </a:r>
          </a:p>
          <a:p>
            <a:pPr>
              <a:buSzPct val="45000"/>
              <a:buFont typeface="StarSymbol"/>
              <a:buChar char="●"/>
            </a:pPr>
            <a:r>
              <a:rPr lang="de-DE" dirty="0"/>
              <a:t>10k-10.000k$ </a:t>
            </a:r>
            <a:r>
              <a:rPr lang="de-DE" dirty="0" smtClean="0"/>
              <a:t>Schaden</a:t>
            </a:r>
            <a:endParaRPr lang="de-DE" dirty="0"/>
          </a:p>
        </p:txBody>
      </p:sp>
      <p:sp>
        <p:nvSpPr>
          <p:cNvPr id="8" name="Foliennummernplatzhalter 3"/>
          <p:cNvSpPr>
            <a:spLocks noGrp="1"/>
          </p:cNvSpPr>
          <p:nvPr>
            <p:ph type="sldNum" sz="quarter" idx="12"/>
          </p:nvPr>
        </p:nvSpPr>
        <p:spPr/>
        <p:txBody>
          <a:bodyPr/>
          <a:lstStyle/>
          <a:p>
            <a:pPr lvl="0"/>
            <a:fld id="{CD4A3B37-D44E-46CD-8B43-771EBC0014B2}" type="slidenum">
              <a:t>19</a:t>
            </a:fld>
            <a:endParaRPr lang="en-GB"/>
          </a:p>
        </p:txBody>
      </p:sp>
      <p:sp>
        <p:nvSpPr>
          <p:cNvPr id="4" name="Textfeld 3"/>
          <p:cNvSpPr txBox="1"/>
          <p:nvPr/>
        </p:nvSpPr>
        <p:spPr>
          <a:xfrm>
            <a:off x="2859962" y="6138868"/>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https://en.wikipedia.org/wiki/Morris_worm#/media/File:Morris_Worm.jpg</a:t>
            </a:r>
          </a:p>
        </p:txBody>
      </p:sp>
      <p:pic>
        <p:nvPicPr>
          <p:cNvPr id="5" name="Grafik 4"/>
          <p:cNvPicPr>
            <a:picLocks noChangeAspect="1"/>
          </p:cNvPicPr>
          <p:nvPr/>
        </p:nvPicPr>
        <p:blipFill>
          <a:blip r:embed="rId4">
            <a:lum/>
            <a:alphaModFix/>
          </a:blip>
          <a:srcRect/>
          <a:stretch>
            <a:fillRect/>
          </a:stretch>
        </p:blipFill>
        <p:spPr>
          <a:xfrm>
            <a:off x="8426180" y="3036632"/>
            <a:ext cx="2326676" cy="3102236"/>
          </a:xfrm>
          <a:prstGeom prst="rect">
            <a:avLst/>
          </a:prstGeom>
          <a:noFill/>
          <a:ln>
            <a:noFill/>
          </a:ln>
        </p:spPr>
      </p:pic>
      <p:pic>
        <p:nvPicPr>
          <p:cNvPr id="1026" name="Picture 2" descr="https://upload.wikimedia.org/wikipedia/commons/thumb/8/86/Robert_Tappan_Morris.jpg/220px-Robert_Tappan_Mor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9518" y="836716"/>
            <a:ext cx="1335782" cy="1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7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err="1"/>
              <a:t>Organisatorisches</a:t>
            </a:r>
            <a:r>
              <a:rPr lang="en-US" dirty="0"/>
              <a:t>: </a:t>
            </a:r>
            <a:r>
              <a:rPr lang="en-US" dirty="0" err="1"/>
              <a:t>Übersicht</a:t>
            </a:r>
            <a:endParaRPr lang="en-US" dirty="0"/>
          </a:p>
        </p:txBody>
      </p:sp>
      <p:sp>
        <p:nvSpPr>
          <p:cNvPr id="6" name="Inhaltsplatzhalter 5"/>
          <p:cNvSpPr>
            <a:spLocks noGrp="1"/>
          </p:cNvSpPr>
          <p:nvPr>
            <p:ph idx="1"/>
          </p:nvPr>
        </p:nvSpPr>
        <p:spPr/>
        <p:txBody>
          <a:bodyPr/>
          <a:lstStyle/>
          <a:p>
            <a:r>
              <a:rPr lang="en-US" dirty="0" err="1"/>
              <a:t>Durchführung</a:t>
            </a:r>
            <a:r>
              <a:rPr lang="en-US" dirty="0"/>
              <a:t>:</a:t>
            </a:r>
          </a:p>
          <a:p>
            <a:pPr lvl="1"/>
            <a:r>
              <a:rPr lang="en-US" dirty="0" err="1"/>
              <a:t>Vorlesung</a:t>
            </a:r>
            <a:r>
              <a:rPr lang="en-US" dirty="0"/>
              <a:t>: Prof. Dr.-</a:t>
            </a:r>
            <a:r>
              <a:rPr lang="en-US" dirty="0" err="1"/>
              <a:t>Ing</a:t>
            </a:r>
            <a:r>
              <a:rPr lang="en-US" dirty="0"/>
              <a:t>. </a:t>
            </a:r>
            <a:r>
              <a:rPr lang="en-US" dirty="0" smtClean="0"/>
              <a:t>Janet </a:t>
            </a:r>
            <a:r>
              <a:rPr lang="en-US" dirty="0"/>
              <a:t>Siegmund</a:t>
            </a:r>
          </a:p>
          <a:p>
            <a:pPr lvl="1"/>
            <a:r>
              <a:rPr lang="en-US" dirty="0" err="1" smtClean="0"/>
              <a:t>Übung</a:t>
            </a:r>
            <a:r>
              <a:rPr lang="en-US" dirty="0" smtClean="0"/>
              <a:t>/</a:t>
            </a:r>
            <a:r>
              <a:rPr lang="en-US" dirty="0" err="1" smtClean="0"/>
              <a:t>Praktikum</a:t>
            </a:r>
            <a:r>
              <a:rPr lang="en-US" dirty="0" smtClean="0"/>
              <a:t>: </a:t>
            </a:r>
            <a:r>
              <a:rPr lang="de-DE" dirty="0" err="1" smtClean="0"/>
              <a:t>Shadi</a:t>
            </a:r>
            <a:r>
              <a:rPr lang="de-DE" dirty="0" smtClean="0"/>
              <a:t> Saleh</a:t>
            </a:r>
            <a:endParaRPr lang="de-DE" dirty="0"/>
          </a:p>
          <a:p>
            <a:endParaRPr lang="en-US" dirty="0"/>
          </a:p>
          <a:p>
            <a:r>
              <a:rPr lang="en-US" dirty="0" err="1"/>
              <a:t>Webseiten</a:t>
            </a:r>
            <a:r>
              <a:rPr lang="en-US" dirty="0"/>
              <a:t> </a:t>
            </a:r>
            <a:r>
              <a:rPr lang="en-US" dirty="0" err="1"/>
              <a:t>im</a:t>
            </a:r>
            <a:r>
              <a:rPr lang="en-US" dirty="0"/>
              <a:t> </a:t>
            </a:r>
            <a:r>
              <a:rPr lang="en-US" dirty="0" smtClean="0"/>
              <a:t>OPAL</a:t>
            </a:r>
            <a:endParaRPr lang="en-US" dirty="0"/>
          </a:p>
          <a:p>
            <a:pPr lvl="1"/>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Climate Orbiter</a:t>
            </a:r>
          </a:p>
        </p:txBody>
      </p:sp>
      <p:sp>
        <p:nvSpPr>
          <p:cNvPr id="3" name="Textplatzhalter 2"/>
          <p:cNvSpPr txBox="1">
            <a:spLocks noGrp="1"/>
          </p:cNvSpPr>
          <p:nvPr>
            <p:ph idx="1"/>
          </p:nvPr>
        </p:nvSpPr>
        <p:spPr/>
        <p:txBody>
          <a:bodyPr/>
          <a:lstStyle/>
          <a:p>
            <a:pPr lvl="0">
              <a:buSzPct val="45000"/>
              <a:buFont typeface="StarSymbol"/>
              <a:buChar char="●"/>
            </a:pPr>
            <a:r>
              <a:rPr lang="de-DE" dirty="0"/>
              <a:t>Verloren 1999 beim Anflug auf den Mars</a:t>
            </a:r>
          </a:p>
          <a:p>
            <a:pPr lvl="0">
              <a:buSzPct val="45000"/>
              <a:buFont typeface="StarSymbol"/>
              <a:buChar char="●"/>
            </a:pPr>
            <a:r>
              <a:rPr lang="de-DE" dirty="0"/>
              <a:t>~ 330 Millionen-US-$ Schaden</a:t>
            </a:r>
          </a:p>
          <a:p>
            <a:pPr lvl="0">
              <a:buSzPct val="45000"/>
              <a:buFont typeface="StarSymbol"/>
              <a:buChar char="●"/>
            </a:pPr>
            <a:r>
              <a:rPr lang="de-DE" dirty="0"/>
              <a:t>Grund: Einheitenfehler im Navi (metrisch vs. </a:t>
            </a:r>
            <a:r>
              <a:rPr lang="de-DE" dirty="0" smtClean="0"/>
              <a:t>imperial)</a:t>
            </a:r>
            <a:endParaRPr lang="de-DE" dirty="0"/>
          </a:p>
        </p:txBody>
      </p:sp>
      <p:sp>
        <p:nvSpPr>
          <p:cNvPr id="8" name="Foliennummernplatzhalter 3"/>
          <p:cNvSpPr>
            <a:spLocks noGrp="1"/>
          </p:cNvSpPr>
          <p:nvPr>
            <p:ph type="sldNum" sz="quarter" idx="12"/>
          </p:nvPr>
        </p:nvSpPr>
        <p:spPr/>
        <p:txBody>
          <a:bodyPr/>
          <a:lstStyle/>
          <a:p>
            <a:pPr lvl="0"/>
            <a:fld id="{8A78E4C3-CDBE-4544-BC43-0DD0A4741814}" type="slidenum">
              <a:t>20</a:t>
            </a:fld>
            <a:endParaRPr lang="en-GB"/>
          </a:p>
        </p:txBody>
      </p:sp>
      <p:pic>
        <p:nvPicPr>
          <p:cNvPr id="4" name="Grafik 3"/>
          <p:cNvPicPr>
            <a:picLocks noChangeAspect="1"/>
          </p:cNvPicPr>
          <p:nvPr/>
        </p:nvPicPr>
        <p:blipFill>
          <a:blip r:embed="rId3">
            <a:lum/>
            <a:alphaModFix/>
          </a:blip>
          <a:srcRect/>
          <a:stretch>
            <a:fillRect/>
          </a:stretch>
        </p:blipFill>
        <p:spPr>
          <a:xfrm>
            <a:off x="7968208" y="3560252"/>
            <a:ext cx="1959307" cy="2556243"/>
          </a:xfrm>
          <a:prstGeom prst="rect">
            <a:avLst/>
          </a:prstGeom>
          <a:noFill/>
          <a:ln>
            <a:noFill/>
          </a:ln>
        </p:spPr>
      </p:pic>
      <p:sp>
        <p:nvSpPr>
          <p:cNvPr id="5" name="Textfeld 4"/>
          <p:cNvSpPr txBox="1"/>
          <p:nvPr/>
        </p:nvSpPr>
        <p:spPr>
          <a:xfrm>
            <a:off x="4773557" y="6264851"/>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https://en.wikipedia.org/wiki/Mars_Climate_Orbiter</a:t>
            </a:r>
          </a:p>
        </p:txBody>
      </p:sp>
    </p:spTree>
    <p:extLst>
      <p:ext uri="{BB962C8B-B14F-4D97-AF65-F5344CB8AC3E}">
        <p14:creationId xmlns:p14="http://schemas.microsoft.com/office/powerpoint/2010/main" val="97825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Polar Lander</a:t>
            </a:r>
          </a:p>
        </p:txBody>
      </p:sp>
      <p:sp>
        <p:nvSpPr>
          <p:cNvPr id="3" name="Textplatzhalter 2"/>
          <p:cNvSpPr txBox="1">
            <a:spLocks noGrp="1"/>
          </p:cNvSpPr>
          <p:nvPr>
            <p:ph idx="1"/>
          </p:nvPr>
        </p:nvSpPr>
        <p:spPr/>
        <p:txBody>
          <a:bodyPr/>
          <a:lstStyle/>
          <a:p>
            <a:pPr lvl="0">
              <a:buSzPct val="45000"/>
              <a:buFont typeface="StarSymbol"/>
              <a:buChar char="●"/>
            </a:pPr>
            <a:r>
              <a:rPr lang="de-DE" dirty="0"/>
              <a:t>Verloren bei der Marslandung 1999</a:t>
            </a:r>
          </a:p>
          <a:p>
            <a:pPr lvl="0">
              <a:buSzPct val="45000"/>
              <a:buFont typeface="StarSymbol"/>
              <a:buChar char="●"/>
            </a:pPr>
            <a:r>
              <a:rPr lang="de-DE" dirty="0"/>
              <a:t>~ 330 Millionen-US-$ Schaden</a:t>
            </a:r>
          </a:p>
          <a:p>
            <a:pPr lvl="0">
              <a:buSzPct val="45000"/>
              <a:buFont typeface="StarSymbol"/>
              <a:buChar char="●"/>
            </a:pPr>
            <a:r>
              <a:rPr lang="de-DE" dirty="0"/>
              <a:t>Fehler in der Software interpretierte Vibrationen bei </a:t>
            </a:r>
            <a:r>
              <a:rPr lang="de-DE" dirty="0" smtClean="0"/>
              <a:t>dem Ausfahren der Landebeine als </a:t>
            </a:r>
            <a:r>
              <a:rPr lang="de-DE" dirty="0"/>
              <a:t>tatsächliche Landung und schaltete Triebwerke zu früh ab</a:t>
            </a:r>
          </a:p>
        </p:txBody>
      </p:sp>
      <p:sp>
        <p:nvSpPr>
          <p:cNvPr id="8" name="Foliennummernplatzhalter 3"/>
          <p:cNvSpPr>
            <a:spLocks noGrp="1"/>
          </p:cNvSpPr>
          <p:nvPr>
            <p:ph type="sldNum" sz="quarter" idx="12"/>
          </p:nvPr>
        </p:nvSpPr>
        <p:spPr/>
        <p:txBody>
          <a:bodyPr/>
          <a:lstStyle/>
          <a:p>
            <a:pPr lvl="0"/>
            <a:fld id="{ACA8E179-9E3F-401C-B06F-47498E4AC3A1}" type="slidenum">
              <a:t>21</a:t>
            </a:fld>
            <a:endParaRPr lang="en-GB"/>
          </a:p>
        </p:txBody>
      </p:sp>
      <p:pic>
        <p:nvPicPr>
          <p:cNvPr id="4" name="Grafik 3"/>
          <p:cNvPicPr>
            <a:picLocks noChangeAspect="1"/>
          </p:cNvPicPr>
          <p:nvPr/>
        </p:nvPicPr>
        <p:blipFill>
          <a:blip r:embed="rId3">
            <a:lum/>
            <a:alphaModFix/>
          </a:blip>
          <a:srcRect/>
          <a:stretch>
            <a:fillRect/>
          </a:stretch>
        </p:blipFill>
        <p:spPr>
          <a:xfrm>
            <a:off x="4736611" y="4114905"/>
            <a:ext cx="2491259" cy="1632756"/>
          </a:xfrm>
          <a:prstGeom prst="rect">
            <a:avLst/>
          </a:prstGeom>
          <a:noFill/>
          <a:ln>
            <a:noFill/>
          </a:ln>
        </p:spPr>
      </p:pic>
      <p:sp>
        <p:nvSpPr>
          <p:cNvPr id="5" name="Textfeld 4"/>
          <p:cNvSpPr txBox="1"/>
          <p:nvPr/>
        </p:nvSpPr>
        <p:spPr>
          <a:xfrm>
            <a:off x="3575721"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https://en.wikipedia.org/wiki/Mars_Polar_Lander</a:t>
            </a:r>
          </a:p>
        </p:txBody>
      </p:sp>
    </p:spTree>
    <p:extLst>
      <p:ext uri="{BB962C8B-B14F-4D97-AF65-F5344CB8AC3E}">
        <p14:creationId xmlns:p14="http://schemas.microsoft.com/office/powerpoint/2010/main" val="1971450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Patriot Missile Disaster</a:t>
            </a:r>
          </a:p>
        </p:txBody>
      </p:sp>
      <p:sp>
        <p:nvSpPr>
          <p:cNvPr id="3" name="Textplatzhalter 2"/>
          <p:cNvSpPr txBox="1">
            <a:spLocks noGrp="1"/>
          </p:cNvSpPr>
          <p:nvPr>
            <p:ph idx="1"/>
          </p:nvPr>
        </p:nvSpPr>
        <p:spPr/>
        <p:txBody>
          <a:bodyPr/>
          <a:lstStyle/>
          <a:p>
            <a:pPr lvl="0">
              <a:buSzPct val="45000"/>
              <a:buFont typeface="StarSymbol"/>
              <a:buChar char="●"/>
            </a:pPr>
            <a:r>
              <a:rPr lang="de-DE" dirty="0"/>
              <a:t>Fehler im Zielsuchsystem führte zum Verfehlen der abzufangenden Rakete und somit zum Tod von 28 Menschen während des Golfkriegs 1991</a:t>
            </a:r>
          </a:p>
          <a:p>
            <a:pPr lvl="0">
              <a:buSzPct val="45000"/>
              <a:buFont typeface="StarSymbol"/>
              <a:buChar char="●"/>
            </a:pPr>
            <a:r>
              <a:rPr lang="de-DE" dirty="0"/>
              <a:t>Grund: Fehlerhafte Zeitberechnung durch ungenaue arithmetische Berechnungen (Kommastellen wurden nach 24Bit abgeschnitten, was zu Ungenauigkeiten führte)</a:t>
            </a:r>
          </a:p>
        </p:txBody>
      </p:sp>
      <p:sp>
        <p:nvSpPr>
          <p:cNvPr id="8" name="Foliennummernplatzhalter 3"/>
          <p:cNvSpPr>
            <a:spLocks noGrp="1"/>
          </p:cNvSpPr>
          <p:nvPr>
            <p:ph type="sldNum" sz="quarter" idx="12"/>
          </p:nvPr>
        </p:nvSpPr>
        <p:spPr/>
        <p:txBody>
          <a:bodyPr/>
          <a:lstStyle/>
          <a:p>
            <a:pPr lvl="0"/>
            <a:fld id="{8BACE739-411E-43D9-B0CB-CEC2AC2D5AE8}" type="slidenum">
              <a:t>22</a:t>
            </a:fld>
            <a:endParaRPr lang="en-GB"/>
          </a:p>
        </p:txBody>
      </p:sp>
      <p:pic>
        <p:nvPicPr>
          <p:cNvPr id="4" name="Grafik 3"/>
          <p:cNvPicPr>
            <a:picLocks noChangeAspect="1"/>
          </p:cNvPicPr>
          <p:nvPr/>
        </p:nvPicPr>
        <p:blipFill>
          <a:blip r:embed="rId3">
            <a:lum/>
            <a:alphaModFix/>
          </a:blip>
          <a:srcRect/>
          <a:stretch>
            <a:fillRect/>
          </a:stretch>
        </p:blipFill>
        <p:spPr>
          <a:xfrm>
            <a:off x="4614155" y="4221672"/>
            <a:ext cx="2591837" cy="1943633"/>
          </a:xfrm>
          <a:prstGeom prst="rect">
            <a:avLst/>
          </a:prstGeom>
          <a:noFill/>
          <a:ln>
            <a:noFill/>
          </a:ln>
        </p:spPr>
      </p:pic>
      <p:sp>
        <p:nvSpPr>
          <p:cNvPr id="5" name="Textfeld 4"/>
          <p:cNvSpPr txBox="1"/>
          <p:nvPr/>
        </p:nvSpPr>
        <p:spPr>
          <a:xfrm>
            <a:off x="3503713" y="6210876"/>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https://en.wikipedia.org/wiki/MIM-104_Patriot</a:t>
            </a:r>
          </a:p>
        </p:txBody>
      </p:sp>
    </p:spTree>
    <p:extLst>
      <p:ext uri="{BB962C8B-B14F-4D97-AF65-F5344CB8AC3E}">
        <p14:creationId xmlns:p14="http://schemas.microsoft.com/office/powerpoint/2010/main" val="2543948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AT&amp;T </a:t>
            </a:r>
            <a:r>
              <a:rPr lang="en-GB" dirty="0" err="1"/>
              <a:t>Telefonnetzwerk</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AT&amp;T Netzwerk kollabierte am 15.1.1990</a:t>
            </a:r>
          </a:p>
          <a:p>
            <a:pPr lvl="0">
              <a:buSzPct val="45000"/>
              <a:buFont typeface="StarSymbol"/>
              <a:buChar char="●"/>
            </a:pPr>
            <a:r>
              <a:rPr lang="de-DE" dirty="0"/>
              <a:t>11 h Ausfall, ~ 60 Millionen-US-$ </a:t>
            </a:r>
            <a:r>
              <a:rPr lang="de-DE" dirty="0" smtClean="0"/>
              <a:t>Schaden</a:t>
            </a:r>
          </a:p>
          <a:p>
            <a:pPr lvl="0">
              <a:buSzPct val="45000"/>
              <a:buFont typeface="StarSymbol"/>
              <a:buChar char="●"/>
            </a:pPr>
            <a:endParaRPr lang="de-DE" dirty="0"/>
          </a:p>
          <a:p>
            <a:pPr lvl="0">
              <a:buSzPct val="45000"/>
              <a:buFont typeface="StarSymbol"/>
              <a:buChar char="●"/>
            </a:pPr>
            <a:endParaRPr lang="de-DE" dirty="0" smtClean="0"/>
          </a:p>
          <a:p>
            <a:pPr lvl="0">
              <a:buSzPct val="45000"/>
              <a:buFont typeface="StarSymbol"/>
              <a:buChar char="●"/>
            </a:pPr>
            <a:endParaRPr lang="de-DE" dirty="0"/>
          </a:p>
          <a:p>
            <a:pPr lvl="0">
              <a:buSzPct val="45000"/>
              <a:buFont typeface="StarSymbol"/>
              <a:buChar char="●"/>
            </a:pPr>
            <a:endParaRPr lang="de-DE" dirty="0" smtClean="0"/>
          </a:p>
          <a:p>
            <a:pPr lvl="0">
              <a:buSzPct val="45000"/>
              <a:buFont typeface="StarSymbol"/>
              <a:buChar char="●"/>
            </a:pPr>
            <a:r>
              <a:rPr lang="en-US" dirty="0">
                <a:hlinkClick r:id="rId3"/>
              </a:rPr>
              <a:t>http://www.phworld.org/history/attcrash.htm</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07173DB1-DEC6-4B26-8512-CEC2337B52CF}" type="slidenum">
              <a:t>23</a:t>
            </a:fld>
            <a:endParaRPr lang="en-GB"/>
          </a:p>
        </p:txBody>
      </p:sp>
      <p:sp>
        <p:nvSpPr>
          <p:cNvPr id="4" name="Textfeld 3"/>
          <p:cNvSpPr txBox="1"/>
          <p:nvPr/>
        </p:nvSpPr>
        <p:spPr>
          <a:xfrm>
            <a:off x="2927649" y="6299057"/>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http://www.att.com/gen/press-room?pid=6158&amp;cat=46&amp;u=484</a:t>
            </a:r>
          </a:p>
        </p:txBody>
      </p:sp>
      <p:pic>
        <p:nvPicPr>
          <p:cNvPr id="5" name="Grafik 4"/>
          <p:cNvPicPr>
            <a:picLocks noChangeAspect="1"/>
          </p:cNvPicPr>
          <p:nvPr/>
        </p:nvPicPr>
        <p:blipFill>
          <a:blip r:embed="rId5">
            <a:lum/>
            <a:alphaModFix/>
          </a:blip>
          <a:srcRect/>
          <a:stretch>
            <a:fillRect/>
          </a:stretch>
        </p:blipFill>
        <p:spPr>
          <a:xfrm>
            <a:off x="9480376" y="3793189"/>
            <a:ext cx="1436825" cy="2198343"/>
          </a:xfrm>
          <a:prstGeom prst="rect">
            <a:avLst/>
          </a:prstGeom>
          <a:noFill/>
          <a:ln>
            <a:noFill/>
          </a:ln>
        </p:spPr>
      </p:pic>
      <p:sp>
        <p:nvSpPr>
          <p:cNvPr id="6" name="Rechteck 5">
            <a:extLst>
              <a:ext uri="{FF2B5EF4-FFF2-40B4-BE49-F238E27FC236}">
                <a16:creationId xmlns:a16="http://schemas.microsoft.com/office/drawing/2014/main" id="{F7F9C4DE-271A-4D31-9C63-CC7D4B5CF6EA}"/>
              </a:ext>
            </a:extLst>
          </p:cNvPr>
          <p:cNvSpPr/>
          <p:nvPr/>
        </p:nvSpPr>
        <p:spPr>
          <a:xfrm>
            <a:off x="2160187" y="3193024"/>
            <a:ext cx="5742384" cy="1200329"/>
          </a:xfrm>
          <a:prstGeom prst="rect">
            <a:avLst/>
          </a:prstGeom>
        </p:spPr>
        <p:txBody>
          <a:bodyPr wrap="square">
            <a:spAutoFit/>
          </a:bodyPr>
          <a:lstStyle/>
          <a:p>
            <a:r>
              <a:rPr lang="en-US" dirty="0"/>
              <a:t>"The fault was in the code" of the new software </a:t>
            </a:r>
            <a:r>
              <a:rPr lang="en-US" dirty="0" smtClean="0"/>
              <a:t>(routine update) that </a:t>
            </a:r>
            <a:r>
              <a:rPr lang="en-US" dirty="0"/>
              <a:t>AT&amp;T loaded into front-end processors of all 114 of its 4ESS switching systems in mid-December, said Larry </a:t>
            </a:r>
            <a:r>
              <a:rPr lang="en-US" dirty="0" err="1"/>
              <a:t>Seese</a:t>
            </a:r>
            <a:r>
              <a:rPr lang="en-US" dirty="0"/>
              <a:t>, AT&amp;T's director of technology development.</a:t>
            </a:r>
          </a:p>
        </p:txBody>
      </p:sp>
    </p:spTree>
    <p:extLst>
      <p:ext uri="{BB962C8B-B14F-4D97-AF65-F5344CB8AC3E}">
        <p14:creationId xmlns:p14="http://schemas.microsoft.com/office/powerpoint/2010/main" val="3154197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Los Angeles </a:t>
            </a:r>
            <a:r>
              <a:rPr lang="en-GB" dirty="0" err="1"/>
              <a:t>Flugkontroll</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Flugkontrolle in LAX stürzte am 30.4.2014 ab</a:t>
            </a:r>
          </a:p>
          <a:p>
            <a:pPr lvl="0">
              <a:buSzPct val="45000"/>
              <a:buFont typeface="StarSymbol"/>
              <a:buChar char="●"/>
            </a:pPr>
            <a:r>
              <a:rPr lang="de-DE" dirty="0"/>
              <a:t>10 </a:t>
            </a:r>
            <a:r>
              <a:rPr lang="de-DE" dirty="0" err="1"/>
              <a:t>cancelled</a:t>
            </a:r>
            <a:r>
              <a:rPr lang="de-DE" dirty="0"/>
              <a:t> und 500 </a:t>
            </a:r>
            <a:r>
              <a:rPr lang="de-DE" dirty="0" err="1"/>
              <a:t>delayed</a:t>
            </a:r>
            <a:r>
              <a:rPr lang="de-DE" dirty="0"/>
              <a:t> Flüge</a:t>
            </a:r>
          </a:p>
          <a:p>
            <a:pPr lvl="0">
              <a:buSzPct val="45000"/>
              <a:buFont typeface="StarSymbol"/>
              <a:buChar char="●"/>
            </a:pPr>
            <a:r>
              <a:rPr lang="de-DE" dirty="0"/>
              <a:t>US-Spionageflugzeug verwirrte </a:t>
            </a:r>
            <a:r>
              <a:rPr lang="de-DE" dirty="0" smtClean="0"/>
              <a:t>Software</a:t>
            </a:r>
          </a:p>
          <a:p>
            <a:pPr lvl="0">
              <a:buSzPct val="45000"/>
              <a:buFont typeface="StarSymbol"/>
              <a:buChar char="●"/>
            </a:pPr>
            <a:r>
              <a:rPr lang="en-US" dirty="0">
                <a:hlinkClick r:id="rId3"/>
              </a:rPr>
              <a:t>https://www.theguardian.com/world/2014/may/06/u-2-spy-plane-crashes-los-angeles-air-traffic-control</a:t>
            </a:r>
            <a:endParaRPr lang="de-DE" dirty="0"/>
          </a:p>
        </p:txBody>
      </p:sp>
      <p:sp>
        <p:nvSpPr>
          <p:cNvPr id="8" name="Foliennummernplatzhalter 3"/>
          <p:cNvSpPr>
            <a:spLocks noGrp="1"/>
          </p:cNvSpPr>
          <p:nvPr>
            <p:ph type="sldNum" sz="quarter" idx="12"/>
          </p:nvPr>
        </p:nvSpPr>
        <p:spPr/>
        <p:txBody>
          <a:bodyPr/>
          <a:lstStyle/>
          <a:p>
            <a:pPr lvl="0"/>
            <a:fld id="{825ABBE2-95C6-409E-A479-55B1C6ECAE1C}" type="slidenum">
              <a:t>24</a:t>
            </a:fld>
            <a:endParaRPr lang="en-GB"/>
          </a:p>
        </p:txBody>
      </p:sp>
      <p:sp>
        <p:nvSpPr>
          <p:cNvPr id="4" name="Textfeld 3"/>
          <p:cNvSpPr txBox="1"/>
          <p:nvPr/>
        </p:nvSpPr>
        <p:spPr>
          <a:xfrm>
            <a:off x="6168008" y="6570441"/>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https://www.flickr.com/photos/usnavy/7261361906/</a:t>
            </a:r>
          </a:p>
        </p:txBody>
      </p:sp>
      <p:pic>
        <p:nvPicPr>
          <p:cNvPr id="5" name="Grafik 4"/>
          <p:cNvPicPr>
            <a:picLocks noChangeAspect="1"/>
          </p:cNvPicPr>
          <p:nvPr/>
        </p:nvPicPr>
        <p:blipFill>
          <a:blip r:embed="rId5">
            <a:lum/>
            <a:alphaModFix/>
          </a:blip>
          <a:srcRect/>
          <a:stretch>
            <a:fillRect/>
          </a:stretch>
        </p:blipFill>
        <p:spPr>
          <a:xfrm>
            <a:off x="7148076" y="4282965"/>
            <a:ext cx="3227213" cy="2304257"/>
          </a:xfrm>
          <a:prstGeom prst="rect">
            <a:avLst/>
          </a:prstGeom>
          <a:noFill/>
          <a:ln>
            <a:noFill/>
          </a:ln>
        </p:spPr>
      </p:pic>
    </p:spTree>
    <p:extLst>
      <p:ext uri="{BB962C8B-B14F-4D97-AF65-F5344CB8AC3E}">
        <p14:creationId xmlns:p14="http://schemas.microsoft.com/office/powerpoint/2010/main" val="687789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2003 Northeast Blackout</a:t>
            </a:r>
          </a:p>
        </p:txBody>
      </p:sp>
      <p:sp>
        <p:nvSpPr>
          <p:cNvPr id="3" name="Textplatzhalter 2"/>
          <p:cNvSpPr txBox="1">
            <a:spLocks noGrp="1"/>
          </p:cNvSpPr>
          <p:nvPr>
            <p:ph idx="1"/>
          </p:nvPr>
        </p:nvSpPr>
        <p:spPr/>
        <p:txBody>
          <a:bodyPr/>
          <a:lstStyle/>
          <a:p>
            <a:pPr lvl="0">
              <a:buSzPct val="45000"/>
              <a:buFont typeface="StarSymbol"/>
              <a:buChar char="●"/>
            </a:pPr>
            <a:r>
              <a:rPr lang="de-DE" dirty="0"/>
              <a:t>Über 2 Tage Stromausfall in </a:t>
            </a:r>
            <a:r>
              <a:rPr lang="de-DE" dirty="0" smtClean="0"/>
              <a:t>USA/Kanada</a:t>
            </a:r>
            <a:endParaRPr lang="de-DE" dirty="0"/>
          </a:p>
          <a:p>
            <a:pPr lvl="0">
              <a:buSzPct val="45000"/>
              <a:buFont typeface="StarSymbol"/>
              <a:buChar char="●"/>
            </a:pPr>
            <a:r>
              <a:rPr lang="de-DE" dirty="0"/>
              <a:t>~ 10 Opfer, </a:t>
            </a:r>
            <a:r>
              <a:rPr lang="de-DE" dirty="0" smtClean="0"/>
              <a:t>45/10 </a:t>
            </a:r>
            <a:r>
              <a:rPr lang="de-DE" dirty="0"/>
              <a:t>Millionen Menschen betroffen</a:t>
            </a:r>
          </a:p>
          <a:p>
            <a:pPr lvl="0">
              <a:buSzPct val="45000"/>
              <a:buFont typeface="StarSymbol"/>
              <a:buChar char="●"/>
            </a:pPr>
            <a:r>
              <a:rPr lang="de-DE" dirty="0"/>
              <a:t>SW Bug verhinderte lokalen Alarm, sodass sich das Problem ausbreitete</a:t>
            </a:r>
          </a:p>
        </p:txBody>
      </p:sp>
      <p:sp>
        <p:nvSpPr>
          <p:cNvPr id="8" name="Foliennummernplatzhalter 3"/>
          <p:cNvSpPr>
            <a:spLocks noGrp="1"/>
          </p:cNvSpPr>
          <p:nvPr>
            <p:ph type="sldNum" sz="quarter" idx="12"/>
          </p:nvPr>
        </p:nvSpPr>
        <p:spPr/>
        <p:txBody>
          <a:bodyPr/>
          <a:lstStyle/>
          <a:p>
            <a:pPr lvl="0"/>
            <a:fld id="{86E37577-3BA6-466A-884C-48A306972FE6}" type="slidenum">
              <a:t>25</a:t>
            </a:fld>
            <a:endParaRPr lang="en-GB"/>
          </a:p>
        </p:txBody>
      </p:sp>
      <p:pic>
        <p:nvPicPr>
          <p:cNvPr id="4" name="Grafik 3"/>
          <p:cNvPicPr>
            <a:picLocks noChangeAspect="1"/>
          </p:cNvPicPr>
          <p:nvPr/>
        </p:nvPicPr>
        <p:blipFill>
          <a:blip r:embed="rId3">
            <a:lum/>
            <a:alphaModFix/>
          </a:blip>
          <a:srcRect/>
          <a:stretch>
            <a:fillRect/>
          </a:stretch>
        </p:blipFill>
        <p:spPr>
          <a:xfrm>
            <a:off x="4800082" y="3662218"/>
            <a:ext cx="2088007" cy="2428948"/>
          </a:xfrm>
          <a:prstGeom prst="rect">
            <a:avLst/>
          </a:prstGeom>
          <a:noFill/>
          <a:ln>
            <a:noFill/>
          </a:ln>
        </p:spPr>
      </p:pic>
      <p:sp>
        <p:nvSpPr>
          <p:cNvPr id="5" name="Textfeld 4"/>
          <p:cNvSpPr txBox="1"/>
          <p:nvPr/>
        </p:nvSpPr>
        <p:spPr>
          <a:xfrm>
            <a:off x="3359697" y="6273729"/>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179" dirty="0">
                <a:latin typeface="Ubuntu" pitchFamily="18"/>
                <a:ea typeface="Droid Sans Fallback" pitchFamily="2"/>
                <a:cs typeface="FreeSans" pitchFamily="2"/>
                <a:hlinkClick r:id="rId4"/>
              </a:rPr>
              <a:t>https://en.wikipedia.org/wiki/Northeast_blackout_of_2003</a:t>
            </a:r>
          </a:p>
        </p:txBody>
      </p:sp>
    </p:spTree>
    <p:extLst>
      <p:ext uri="{BB962C8B-B14F-4D97-AF65-F5344CB8AC3E}">
        <p14:creationId xmlns:p14="http://schemas.microsoft.com/office/powerpoint/2010/main" val="2320963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USS Yorktown</a:t>
            </a:r>
          </a:p>
        </p:txBody>
      </p:sp>
      <p:sp>
        <p:nvSpPr>
          <p:cNvPr id="3" name="Textplatzhalter 2"/>
          <p:cNvSpPr txBox="1">
            <a:spLocks noGrp="1"/>
          </p:cNvSpPr>
          <p:nvPr>
            <p:ph idx="1"/>
          </p:nvPr>
        </p:nvSpPr>
        <p:spPr/>
        <p:txBody>
          <a:bodyPr/>
          <a:lstStyle/>
          <a:p>
            <a:pPr lvl="0">
              <a:buSzPct val="45000"/>
              <a:buFont typeface="StarSymbol"/>
              <a:buChar char="●"/>
            </a:pPr>
            <a:r>
              <a:rPr lang="en-GB"/>
              <a:t>Testbed for “Smart Ship” program</a:t>
            </a:r>
          </a:p>
          <a:p>
            <a:pPr lvl="0">
              <a:buSzPct val="45000"/>
              <a:buFont typeface="StarSymbol"/>
              <a:buChar char="●"/>
            </a:pPr>
            <a:r>
              <a:rPr lang="en-GB"/>
              <a:t>Ship-wide system crash on Sep 21, 1997 (including engines)</a:t>
            </a:r>
          </a:p>
        </p:txBody>
      </p:sp>
      <p:sp>
        <p:nvSpPr>
          <p:cNvPr id="8" name="Foliennummernplatzhalter 3"/>
          <p:cNvSpPr>
            <a:spLocks noGrp="1"/>
          </p:cNvSpPr>
          <p:nvPr>
            <p:ph type="sldNum" sz="quarter" idx="12"/>
          </p:nvPr>
        </p:nvSpPr>
        <p:spPr/>
        <p:txBody>
          <a:bodyPr/>
          <a:lstStyle/>
          <a:p>
            <a:pPr lvl="0"/>
            <a:fld id="{90EB5286-9E48-472A-A856-298F73E4C1F2}" type="slidenum">
              <a:t>26</a:t>
            </a:fld>
            <a:endParaRPr lang="en-GB"/>
          </a:p>
        </p:txBody>
      </p:sp>
      <p:pic>
        <p:nvPicPr>
          <p:cNvPr id="4" name="Grafik 3"/>
          <p:cNvPicPr>
            <a:picLocks noChangeAspect="1"/>
          </p:cNvPicPr>
          <p:nvPr/>
        </p:nvPicPr>
        <p:blipFill>
          <a:blip r:embed="rId3">
            <a:lum/>
            <a:alphaModFix/>
          </a:blip>
          <a:srcRect/>
          <a:stretch>
            <a:fillRect/>
          </a:stretch>
        </p:blipFill>
        <p:spPr>
          <a:xfrm>
            <a:off x="4397652" y="3461804"/>
            <a:ext cx="3330821" cy="2297941"/>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179">
                <a:latin typeface="Ubuntu" pitchFamily="18"/>
                <a:ea typeface="Droid Sans Fallback" pitchFamily="2"/>
                <a:cs typeface="FreeSans" pitchFamily="2"/>
                <a:hlinkClick r:id="rId4"/>
              </a:rPr>
              <a:t>https://en.wikipedia.org/wiki/USS_Yorktown_%28CG-48%29</a:t>
            </a:r>
          </a:p>
        </p:txBody>
      </p:sp>
    </p:spTree>
    <p:extLst>
      <p:ext uri="{BB962C8B-B14F-4D97-AF65-F5344CB8AC3E}">
        <p14:creationId xmlns:p14="http://schemas.microsoft.com/office/powerpoint/2010/main" val="232850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a:t>Mars Global Surveyor</a:t>
            </a:r>
          </a:p>
        </p:txBody>
      </p:sp>
      <p:sp>
        <p:nvSpPr>
          <p:cNvPr id="3" name="Textplatzhalter 2"/>
          <p:cNvSpPr txBox="1">
            <a:spLocks noGrp="1"/>
          </p:cNvSpPr>
          <p:nvPr>
            <p:ph idx="1"/>
          </p:nvPr>
        </p:nvSpPr>
        <p:spPr/>
        <p:txBody>
          <a:bodyPr/>
          <a:lstStyle/>
          <a:p>
            <a:pPr lvl="0">
              <a:buSzPct val="45000"/>
              <a:buFont typeface="StarSymbol"/>
              <a:buChar char="●"/>
            </a:pPr>
            <a:r>
              <a:rPr lang="en-GB" dirty="0"/>
              <a:t>Contact lost in 2006</a:t>
            </a:r>
          </a:p>
          <a:p>
            <a:pPr lvl="0">
              <a:buSzPct val="45000"/>
              <a:buFont typeface="StarSymbol"/>
              <a:buChar char="●"/>
            </a:pPr>
            <a:r>
              <a:rPr lang="en-GB" dirty="0"/>
              <a:t>End of successful 10-year mission</a:t>
            </a:r>
          </a:p>
        </p:txBody>
      </p:sp>
      <p:sp>
        <p:nvSpPr>
          <p:cNvPr id="8" name="Foliennummernplatzhalter 3"/>
          <p:cNvSpPr>
            <a:spLocks noGrp="1"/>
          </p:cNvSpPr>
          <p:nvPr>
            <p:ph type="sldNum" sz="quarter" idx="12"/>
          </p:nvPr>
        </p:nvSpPr>
        <p:spPr/>
        <p:txBody>
          <a:bodyPr/>
          <a:lstStyle/>
          <a:p>
            <a:pPr lvl="0"/>
            <a:fld id="{D5076487-598B-4C88-A7FC-8AFE71116C4B}" type="slidenum">
              <a:t>27</a:t>
            </a:fld>
            <a:endParaRPr lang="en-GB"/>
          </a:p>
        </p:txBody>
      </p:sp>
      <p:pic>
        <p:nvPicPr>
          <p:cNvPr id="4" name="Grafik 3"/>
          <p:cNvPicPr>
            <a:picLocks noChangeAspect="1"/>
          </p:cNvPicPr>
          <p:nvPr/>
        </p:nvPicPr>
        <p:blipFill>
          <a:blip r:embed="rId3">
            <a:lum/>
            <a:alphaModFix/>
          </a:blip>
          <a:srcRect/>
          <a:stretch>
            <a:fillRect/>
          </a:stretch>
        </p:blipFill>
        <p:spPr>
          <a:xfrm>
            <a:off x="4573334" y="3004631"/>
            <a:ext cx="2697966" cy="312966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270">
                <a:latin typeface="Ubuntu" pitchFamily="18"/>
                <a:ea typeface="Droid Sans Fallback" pitchFamily="2"/>
                <a:cs typeface="FreeSans" pitchFamily="2"/>
                <a:hlinkClick r:id="rId4"/>
              </a:rPr>
              <a:t>https://en.wikipedia.org/wiki/Mars_Global_Surveyor</a:t>
            </a:r>
          </a:p>
        </p:txBody>
      </p:sp>
    </p:spTree>
    <p:extLst>
      <p:ext uri="{BB962C8B-B14F-4D97-AF65-F5344CB8AC3E}">
        <p14:creationId xmlns:p14="http://schemas.microsoft.com/office/powerpoint/2010/main" val="420852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a:t>Toyota Acceleration Bug</a:t>
            </a:r>
          </a:p>
        </p:txBody>
      </p:sp>
      <p:sp>
        <p:nvSpPr>
          <p:cNvPr id="3" name="Textplatzhalter 2"/>
          <p:cNvSpPr txBox="1">
            <a:spLocks noGrp="1"/>
          </p:cNvSpPr>
          <p:nvPr>
            <p:ph idx="1"/>
          </p:nvPr>
        </p:nvSpPr>
        <p:spPr/>
        <p:txBody>
          <a:bodyPr/>
          <a:lstStyle/>
          <a:p>
            <a:pPr lvl="0">
              <a:buSzPct val="45000"/>
              <a:buFont typeface="StarSymbol"/>
              <a:buChar char="●"/>
            </a:pPr>
            <a:r>
              <a:rPr lang="en-GB"/>
              <a:t>Causes “unintended acceleration”</a:t>
            </a:r>
          </a:p>
          <a:p>
            <a:pPr lvl="0">
              <a:buSzPct val="45000"/>
              <a:buFont typeface="StarSymbol"/>
              <a:buChar char="●"/>
            </a:pPr>
            <a:r>
              <a:rPr lang="en-GB"/>
              <a:t>May have caused up to 89 deaths</a:t>
            </a:r>
          </a:p>
        </p:txBody>
      </p:sp>
      <p:sp>
        <p:nvSpPr>
          <p:cNvPr id="8" name="Foliennummernplatzhalter 3"/>
          <p:cNvSpPr>
            <a:spLocks noGrp="1"/>
          </p:cNvSpPr>
          <p:nvPr>
            <p:ph type="sldNum" sz="quarter" idx="12"/>
          </p:nvPr>
        </p:nvSpPr>
        <p:spPr/>
        <p:txBody>
          <a:bodyPr/>
          <a:lstStyle/>
          <a:p>
            <a:pPr lvl="0"/>
            <a:fld id="{A8AEA6D7-8B7E-425D-A121-204CA8C8D5C1}" type="slidenum">
              <a:t>28</a:t>
            </a:fld>
            <a:endParaRPr lang="en-GB"/>
          </a:p>
        </p:txBody>
      </p:sp>
      <p:pic>
        <p:nvPicPr>
          <p:cNvPr id="4" name="Grafik 3"/>
          <p:cNvPicPr>
            <a:picLocks noChangeAspect="1"/>
          </p:cNvPicPr>
          <p:nvPr/>
        </p:nvPicPr>
        <p:blipFill>
          <a:blip r:embed="rId3">
            <a:lum/>
            <a:alphaModFix/>
          </a:blip>
          <a:srcRect/>
          <a:stretch>
            <a:fillRect/>
          </a:stretch>
        </p:blipFill>
        <p:spPr>
          <a:xfrm>
            <a:off x="4528271" y="3657734"/>
            <a:ext cx="2401456" cy="156352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http://www.toyota-global.com/showroom/emblem/passion/</a:t>
            </a:r>
          </a:p>
        </p:txBody>
      </p:sp>
    </p:spTree>
    <p:extLst>
      <p:ext uri="{BB962C8B-B14F-4D97-AF65-F5344CB8AC3E}">
        <p14:creationId xmlns:p14="http://schemas.microsoft.com/office/powerpoint/2010/main" val="424359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Corrupted Blood Incident</a:t>
            </a:r>
          </a:p>
        </p:txBody>
      </p:sp>
      <p:sp>
        <p:nvSpPr>
          <p:cNvPr id="3" name="Textplatzhalter 2"/>
          <p:cNvSpPr txBox="1">
            <a:spLocks noGrp="1"/>
          </p:cNvSpPr>
          <p:nvPr>
            <p:ph idx="1"/>
          </p:nvPr>
        </p:nvSpPr>
        <p:spPr/>
        <p:txBody>
          <a:bodyPr/>
          <a:lstStyle/>
          <a:p>
            <a:pPr lvl="0">
              <a:buSzPct val="45000"/>
              <a:buFont typeface="StarSymbol"/>
              <a:buChar char="●"/>
            </a:pPr>
            <a:r>
              <a:rPr lang="de-DE" dirty="0"/>
              <a:t>Unbeabsichtigte “Seuche” in </a:t>
            </a:r>
            <a:r>
              <a:rPr lang="de-DE" dirty="0" err="1"/>
              <a:t>WoW</a:t>
            </a:r>
            <a:r>
              <a:rPr lang="de-DE" dirty="0"/>
              <a:t>, 2005, 1 Woche</a:t>
            </a:r>
          </a:p>
          <a:p>
            <a:pPr lvl="0">
              <a:buSzPct val="45000"/>
              <a:buFont typeface="StarSymbol"/>
              <a:buChar char="●"/>
            </a:pPr>
            <a:r>
              <a:rPr lang="de-DE" dirty="0"/>
              <a:t>Wurde später bei </a:t>
            </a:r>
            <a:r>
              <a:rPr lang="de-DE" dirty="0" err="1"/>
              <a:t>Epidemiologen</a:t>
            </a:r>
            <a:r>
              <a:rPr lang="de-DE" dirty="0"/>
              <a:t> verwendet, um die Ausbreitung von Seuchen zu </a:t>
            </a:r>
            <a:r>
              <a:rPr lang="de-DE" dirty="0" smtClean="0"/>
              <a:t>studieren</a:t>
            </a:r>
            <a:endParaRPr lang="de-DE" dirty="0"/>
          </a:p>
        </p:txBody>
      </p:sp>
      <p:sp>
        <p:nvSpPr>
          <p:cNvPr id="8" name="Foliennummernplatzhalter 3"/>
          <p:cNvSpPr>
            <a:spLocks noGrp="1"/>
          </p:cNvSpPr>
          <p:nvPr>
            <p:ph type="sldNum" sz="quarter" idx="12"/>
          </p:nvPr>
        </p:nvSpPr>
        <p:spPr/>
        <p:txBody>
          <a:bodyPr/>
          <a:lstStyle/>
          <a:p>
            <a:pPr lvl="0"/>
            <a:fld id="{E2EA23A7-9251-4187-B6F5-39C8CE4F6D01}" type="slidenum">
              <a:t>29</a:t>
            </a:fld>
            <a:endParaRPr lang="en-GB"/>
          </a:p>
        </p:txBody>
      </p:sp>
      <p:pic>
        <p:nvPicPr>
          <p:cNvPr id="4" name="Grafik 3"/>
          <p:cNvPicPr>
            <a:picLocks noChangeAspect="1"/>
          </p:cNvPicPr>
          <p:nvPr/>
        </p:nvPicPr>
        <p:blipFill>
          <a:blip r:embed="rId3">
            <a:lum/>
            <a:alphaModFix/>
          </a:blip>
          <a:srcRect/>
          <a:stretch>
            <a:fillRect/>
          </a:stretch>
        </p:blipFill>
        <p:spPr>
          <a:xfrm>
            <a:off x="4397651" y="3354694"/>
            <a:ext cx="3396132" cy="2719518"/>
          </a:xfrm>
          <a:prstGeom prst="rect">
            <a:avLst/>
          </a:prstGeom>
          <a:noFill/>
          <a:ln>
            <a:noFill/>
          </a:ln>
        </p:spPr>
      </p:pic>
      <p:sp>
        <p:nvSpPr>
          <p:cNvPr id="5" name="Textfeld 4"/>
          <p:cNvSpPr txBox="1"/>
          <p:nvPr/>
        </p:nvSpPr>
        <p:spPr>
          <a:xfrm>
            <a:off x="2999657" y="634897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4"/>
              </a:rPr>
              <a:t>https://en.wikipedia.org/wiki/File:WoW_Corrupted_Blood_Plague.jpg</a:t>
            </a:r>
          </a:p>
        </p:txBody>
      </p:sp>
    </p:spTree>
    <p:extLst>
      <p:ext uri="{BB962C8B-B14F-4D97-AF65-F5344CB8AC3E}">
        <p14:creationId xmlns:p14="http://schemas.microsoft.com/office/powerpoint/2010/main" val="342974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Organisatorisches</a:t>
            </a:r>
            <a:r>
              <a:rPr lang="en-US" dirty="0"/>
              <a:t>: </a:t>
            </a:r>
            <a:r>
              <a:rPr lang="en-US" dirty="0" err="1"/>
              <a:t>Termine</a:t>
            </a:r>
            <a:endParaRPr lang="en-US" dirty="0"/>
          </a:p>
        </p:txBody>
      </p:sp>
      <p:sp>
        <p:nvSpPr>
          <p:cNvPr id="3" name="Inhaltsplatzhalter 2"/>
          <p:cNvSpPr>
            <a:spLocks noGrp="1"/>
          </p:cNvSpPr>
          <p:nvPr>
            <p:ph idx="1"/>
          </p:nvPr>
        </p:nvSpPr>
        <p:spPr/>
        <p:txBody>
          <a:bodyPr>
            <a:normAutofit/>
          </a:bodyPr>
          <a:lstStyle/>
          <a:p>
            <a:r>
              <a:rPr lang="en-US" dirty="0" err="1"/>
              <a:t>Vorlesung</a:t>
            </a:r>
            <a:r>
              <a:rPr lang="en-US" dirty="0"/>
              <a:t>: </a:t>
            </a:r>
            <a:r>
              <a:rPr lang="en-US" dirty="0" smtClean="0"/>
              <a:t>09:15-10:45, </a:t>
            </a:r>
            <a:r>
              <a:rPr lang="en-US" dirty="0" smtClean="0"/>
              <a:t>1/346 (</a:t>
            </a:r>
            <a:r>
              <a:rPr lang="en-US" dirty="0" err="1" smtClean="0"/>
              <a:t>Neu</a:t>
            </a:r>
            <a:r>
              <a:rPr lang="en-US" dirty="0" smtClean="0"/>
              <a:t>: A12.346)</a:t>
            </a:r>
            <a:endParaRPr lang="en-US" dirty="0"/>
          </a:p>
          <a:p>
            <a:r>
              <a:rPr lang="en-US" dirty="0" err="1"/>
              <a:t>Ausfalltermine</a:t>
            </a:r>
            <a:r>
              <a:rPr lang="en-US" dirty="0"/>
              <a:t>: </a:t>
            </a:r>
            <a:r>
              <a:rPr lang="en-US" dirty="0" err="1"/>
              <a:t>bisher</a:t>
            </a:r>
            <a:r>
              <a:rPr lang="en-US" dirty="0"/>
              <a:t> </a:t>
            </a:r>
            <a:r>
              <a:rPr lang="en-US" dirty="0" err="1"/>
              <a:t>keine</a:t>
            </a:r>
            <a:r>
              <a:rPr lang="en-US" dirty="0"/>
              <a:t>, falls </a:t>
            </a:r>
            <a:r>
              <a:rPr lang="en-US" dirty="0" err="1"/>
              <a:t>Ausfall</a:t>
            </a:r>
            <a:r>
              <a:rPr lang="en-US" dirty="0"/>
              <a:t> </a:t>
            </a:r>
            <a:r>
              <a:rPr lang="en-US" dirty="0" err="1"/>
              <a:t>siehe</a:t>
            </a:r>
            <a:r>
              <a:rPr lang="en-US" dirty="0"/>
              <a:t> </a:t>
            </a:r>
            <a:r>
              <a:rPr lang="en-US" dirty="0" err="1" smtClean="0"/>
              <a:t>Webseite</a:t>
            </a:r>
            <a:r>
              <a:rPr lang="en-US" dirty="0" smtClean="0"/>
              <a:t>/OPAL</a:t>
            </a:r>
            <a:endParaRPr lang="en-US" dirty="0"/>
          </a:p>
          <a:p>
            <a:endParaRPr lang="en-US" dirty="0"/>
          </a:p>
          <a:p>
            <a:r>
              <a:rPr lang="en-US" dirty="0" err="1" smtClean="0"/>
              <a:t>Übungen</a:t>
            </a:r>
            <a:r>
              <a:rPr lang="en-US" dirty="0" smtClean="0"/>
              <a:t>/</a:t>
            </a:r>
            <a:r>
              <a:rPr lang="en-US" dirty="0" err="1" smtClean="0"/>
              <a:t>Praktikum</a:t>
            </a:r>
            <a:r>
              <a:rPr lang="en-US" dirty="0" smtClean="0"/>
              <a:t>:</a:t>
            </a:r>
            <a:endParaRPr lang="en-US" dirty="0"/>
          </a:p>
          <a:p>
            <a:pPr lvl="1"/>
            <a:r>
              <a:rPr lang="de-DE" dirty="0" smtClean="0"/>
              <a:t>Wöchentlich</a:t>
            </a:r>
          </a:p>
          <a:p>
            <a:pPr lvl="1"/>
            <a:r>
              <a:rPr lang="de-DE" dirty="0" smtClean="0"/>
              <a:t>Donnerstag: </a:t>
            </a:r>
            <a:r>
              <a:rPr lang="de-DE" dirty="0" smtClean="0"/>
              <a:t>17:15 (für 4h Praktikum); 1/B202 (Neu: A11.202)</a:t>
            </a:r>
          </a:p>
          <a:p>
            <a:pPr lvl="1"/>
            <a:r>
              <a:rPr lang="de-DE" dirty="0" smtClean="0"/>
              <a:t>Freitag: 7:30 (für 2h Übung/2h Praktikum); </a:t>
            </a:r>
            <a:r>
              <a:rPr lang="en-US" dirty="0"/>
              <a:t>1/346 (</a:t>
            </a:r>
            <a:r>
              <a:rPr lang="en-US" dirty="0" err="1"/>
              <a:t>Neu</a:t>
            </a:r>
            <a:r>
              <a:rPr lang="en-US" dirty="0"/>
              <a:t>: A12.346)</a:t>
            </a:r>
          </a:p>
          <a:p>
            <a:pPr marL="457200" lvl="1" indent="0">
              <a:buNone/>
            </a:pPr>
            <a:endParaRPr lang="de-DE" dirty="0"/>
          </a:p>
          <a:p>
            <a:pPr lvl="1"/>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1000"/>
                                        <p:tgtEl>
                                          <p:spTgt spid="3">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Hamburg-Altona Railway Switch</a:t>
            </a:r>
          </a:p>
        </p:txBody>
      </p:sp>
      <p:sp>
        <p:nvSpPr>
          <p:cNvPr id="3" name="Textplatzhalter 2"/>
          <p:cNvSpPr txBox="1">
            <a:spLocks noGrp="1"/>
          </p:cNvSpPr>
          <p:nvPr>
            <p:ph idx="1"/>
          </p:nvPr>
        </p:nvSpPr>
        <p:spPr/>
        <p:txBody>
          <a:bodyPr/>
          <a:lstStyle/>
          <a:p>
            <a:pPr lvl="0">
              <a:buSzPct val="45000"/>
              <a:buFont typeface="StarSymbol"/>
              <a:buChar char="●"/>
            </a:pPr>
            <a:r>
              <a:rPr lang="de-DE" dirty="0"/>
              <a:t>Computer “upgrade” des Switch-Systems</a:t>
            </a:r>
          </a:p>
          <a:p>
            <a:pPr lvl="0">
              <a:buSzPct val="45000"/>
              <a:buFont typeface="StarSymbol"/>
              <a:buChar char="●"/>
            </a:pPr>
            <a:r>
              <a:rPr lang="de-DE" dirty="0"/>
              <a:t>Ergebnis: Gesamter Bahnhof musste für 2 Tage schließen, 100 000s Passagiere betroffen</a:t>
            </a:r>
          </a:p>
          <a:p>
            <a:pPr lvl="0">
              <a:buSzPct val="45000"/>
              <a:buFont typeface="StarSymbol"/>
              <a:buChar char="●"/>
            </a:pPr>
            <a:r>
              <a:rPr lang="de-DE" dirty="0" err="1"/>
              <a:t>Stackoverflow</a:t>
            </a:r>
            <a:r>
              <a:rPr lang="de-DE" dirty="0"/>
              <a:t> + Fehler im Code zum Behandeln des Overflows</a:t>
            </a:r>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B2B6A0F1-CDE3-4D0B-BBC0-0120AE997D7C}" type="slidenum">
              <a:t>30</a:t>
            </a:fld>
            <a:endParaRPr lang="en-GB"/>
          </a:p>
        </p:txBody>
      </p:sp>
      <p:sp>
        <p:nvSpPr>
          <p:cNvPr id="4" name="Textfeld 3"/>
          <p:cNvSpPr txBox="1"/>
          <p:nvPr/>
        </p:nvSpPr>
        <p:spPr>
          <a:xfrm>
            <a:off x="2999657" y="6381461"/>
            <a:ext cx="8871089"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https://en.wikipedia.org/.../media/</a:t>
            </a:r>
            <a:r>
              <a:rPr lang="en-GB" sz="1270" dirty="0" err="1">
                <a:latin typeface="Ubuntu" pitchFamily="18"/>
                <a:ea typeface="Droid Sans Fallback" pitchFamily="2"/>
                <a:cs typeface="FreeSans" pitchFamily="2"/>
                <a:hlinkClick r:id="rId3"/>
              </a:rPr>
              <a:t>File:Bahnhof_Hamburg_Altona.JPG</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4">
            <a:lum/>
            <a:alphaModFix/>
          </a:blip>
          <a:srcRect/>
          <a:stretch>
            <a:fillRect/>
          </a:stretch>
        </p:blipFill>
        <p:spPr>
          <a:xfrm>
            <a:off x="4223792" y="3933056"/>
            <a:ext cx="3423509" cy="2284152"/>
          </a:xfrm>
          <a:prstGeom prst="rect">
            <a:avLst/>
          </a:prstGeom>
          <a:noFill/>
          <a:ln>
            <a:noFill/>
          </a:ln>
        </p:spPr>
      </p:pic>
    </p:spTree>
    <p:extLst>
      <p:ext uri="{BB962C8B-B14F-4D97-AF65-F5344CB8AC3E}">
        <p14:creationId xmlns:p14="http://schemas.microsoft.com/office/powerpoint/2010/main" val="337025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Beispiele für gescheiterte Projekte</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pPr/>
              <a:t>31</a:t>
            </a:fld>
            <a:endParaRPr lang="de-DE"/>
          </a:p>
        </p:txBody>
      </p:sp>
      <p:pic>
        <p:nvPicPr>
          <p:cNvPr id="8" name="Picture 4" descr="ariane5-2"/>
          <p:cNvPicPr>
            <a:picLocks noChangeAspect="1" noChangeArrowheads="1"/>
          </p:cNvPicPr>
          <p:nvPr/>
        </p:nvPicPr>
        <p:blipFill>
          <a:blip r:embed="rId3" cstate="print"/>
          <a:srcRect/>
          <a:stretch>
            <a:fillRect/>
          </a:stretch>
        </p:blipFill>
        <p:spPr bwMode="auto">
          <a:xfrm>
            <a:off x="7024695" y="2214554"/>
            <a:ext cx="2249487" cy="2665412"/>
          </a:xfrm>
          <a:prstGeom prst="rect">
            <a:avLst/>
          </a:prstGeom>
          <a:noFill/>
          <a:ln w="9525">
            <a:noFill/>
            <a:miter lim="800000"/>
            <a:headEnd/>
            <a:tailEnd/>
          </a:ln>
        </p:spPr>
      </p:pic>
      <p:pic>
        <p:nvPicPr>
          <p:cNvPr id="10" name="Picture 6" descr="thumb-21367-radiation_therapy"/>
          <p:cNvPicPr>
            <a:picLocks noChangeAspect="1" noChangeArrowheads="1"/>
          </p:cNvPicPr>
          <p:nvPr/>
        </p:nvPicPr>
        <p:blipFill>
          <a:blip r:embed="rId4" cstate="print"/>
          <a:srcRect/>
          <a:stretch>
            <a:fillRect/>
          </a:stretch>
        </p:blipFill>
        <p:spPr bwMode="auto">
          <a:xfrm>
            <a:off x="3095604" y="4000505"/>
            <a:ext cx="2952750" cy="2189163"/>
          </a:xfrm>
          <a:prstGeom prst="rect">
            <a:avLst/>
          </a:prstGeom>
          <a:noFill/>
          <a:ln w="9525">
            <a:noFill/>
            <a:miter lim="800000"/>
            <a:headEnd/>
            <a:tailEnd/>
          </a:ln>
        </p:spPr>
      </p:pic>
      <p:pic>
        <p:nvPicPr>
          <p:cNvPr id="11" name="Picture 7" descr="Screenshot1"/>
          <p:cNvPicPr>
            <a:picLocks noChangeAspect="1" noChangeArrowheads="1"/>
          </p:cNvPicPr>
          <p:nvPr/>
        </p:nvPicPr>
        <p:blipFill>
          <a:blip r:embed="rId5" cstate="print"/>
          <a:srcRect/>
          <a:stretch>
            <a:fillRect/>
          </a:stretch>
        </p:blipFill>
        <p:spPr bwMode="auto">
          <a:xfrm>
            <a:off x="3095605" y="1857365"/>
            <a:ext cx="2987675" cy="18827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endParaRPr lang="en-US"/>
          </a:p>
        </p:txBody>
      </p:sp>
      <p:sp>
        <p:nvSpPr>
          <p:cNvPr id="7" name="Inhaltsplatzhalter 6"/>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045ED138-0940-4758-9625-B1D20E3105DF}"/>
              </a:ext>
            </a:extLst>
          </p:cNvPr>
          <p:cNvSpPr>
            <a:spLocks noGrp="1"/>
          </p:cNvSpPr>
          <p:nvPr>
            <p:ph type="sldNum" sz="quarter" idx="12"/>
          </p:nvPr>
        </p:nvSpPr>
        <p:spPr/>
        <p:txBody>
          <a:bodyPr/>
          <a:lstStyle/>
          <a:p>
            <a:pPr>
              <a:defRPr/>
            </a:pPr>
            <a:fld id="{C0B85308-4B91-4084-B5EB-6B176834447A}" type="slidenum">
              <a:rPr lang="de-DE" smtClean="0"/>
              <a:pPr>
                <a:defRPr/>
              </a:pPr>
              <a:t>32</a:t>
            </a:fld>
            <a:endParaRPr lang="de-DE"/>
          </a:p>
        </p:txBody>
      </p:sp>
      <p:pic>
        <p:nvPicPr>
          <p:cNvPr id="5" name="Grafik 4">
            <a:extLst>
              <a:ext uri="{FF2B5EF4-FFF2-40B4-BE49-F238E27FC236}">
                <a16:creationId xmlns:a16="http://schemas.microsoft.com/office/drawing/2014/main" id="{D5145775-D1B7-4D27-A94F-9CF7C668D5E7}"/>
              </a:ext>
            </a:extLst>
          </p:cNvPr>
          <p:cNvPicPr>
            <a:picLocks noChangeAspect="1"/>
          </p:cNvPicPr>
          <p:nvPr/>
        </p:nvPicPr>
        <p:blipFill>
          <a:blip r:embed="rId3"/>
          <a:stretch>
            <a:fillRect/>
          </a:stretch>
        </p:blipFill>
        <p:spPr>
          <a:xfrm>
            <a:off x="1876425" y="285750"/>
            <a:ext cx="8439150" cy="6286500"/>
          </a:xfrm>
          <a:prstGeom prst="rect">
            <a:avLst/>
          </a:prstGeom>
        </p:spPr>
      </p:pic>
    </p:spTree>
    <p:extLst>
      <p:ext uri="{BB962C8B-B14F-4D97-AF65-F5344CB8AC3E}">
        <p14:creationId xmlns:p14="http://schemas.microsoft.com/office/powerpoint/2010/main" val="1297750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78AE00-71B0-40F4-A576-2F0B1F8ECEF2}"/>
              </a:ext>
            </a:extLst>
          </p:cNvPr>
          <p:cNvSpPr>
            <a:spLocks noGrp="1"/>
          </p:cNvSpPr>
          <p:nvPr>
            <p:ph type="title"/>
          </p:nvPr>
        </p:nvSpPr>
        <p:spPr/>
        <p:txBody>
          <a:bodyPr/>
          <a:lstStyle/>
          <a:p>
            <a:r>
              <a:rPr lang="en-US" dirty="0"/>
              <a:t>Boing 737 Max</a:t>
            </a:r>
          </a:p>
        </p:txBody>
      </p:sp>
      <p:sp>
        <p:nvSpPr>
          <p:cNvPr id="3" name="Inhaltsplatzhalter 2">
            <a:extLst>
              <a:ext uri="{FF2B5EF4-FFF2-40B4-BE49-F238E27FC236}">
                <a16:creationId xmlns:a16="http://schemas.microsoft.com/office/drawing/2014/main" id="{6E595C1B-C904-459C-A7D3-CC76FDFF3924}"/>
              </a:ext>
            </a:extLst>
          </p:cNvPr>
          <p:cNvSpPr>
            <a:spLocks noGrp="1"/>
          </p:cNvSpPr>
          <p:nvPr>
            <p:ph idx="1"/>
          </p:nvPr>
        </p:nvSpPr>
        <p:spPr/>
        <p:txBody>
          <a:bodyPr/>
          <a:lstStyle/>
          <a:p>
            <a:r>
              <a:rPr lang="en-US" sz="1400" dirty="0">
                <a:hlinkClick r:id="rId3"/>
              </a:rPr>
              <a:t>https://www.seattletimes.com/business/boeing-aerospace/failed-certification-faa-missed-safety-issues-in-the-737-max-system-implicated-in-the-lion-air-crash/</a:t>
            </a:r>
            <a:endParaRPr lang="en-US" sz="1400" dirty="0"/>
          </a:p>
          <a:p>
            <a:r>
              <a:rPr lang="en-US" dirty="0" err="1"/>
              <a:t>Softwaresystem</a:t>
            </a:r>
            <a:r>
              <a:rPr lang="en-US" dirty="0"/>
              <a:t> MCAS (Maneuvering Characteristics Augmentation System) </a:t>
            </a:r>
            <a:r>
              <a:rPr lang="en-US" dirty="0" err="1"/>
              <a:t>hatte</a:t>
            </a:r>
            <a:r>
              <a:rPr lang="en-US" dirty="0"/>
              <a:t> </a:t>
            </a:r>
            <a:r>
              <a:rPr lang="en-US" dirty="0" err="1"/>
              <a:t>Sicherheitsprobleme</a:t>
            </a:r>
            <a:r>
              <a:rPr lang="en-US" dirty="0"/>
              <a:t> und war </a:t>
            </a:r>
            <a:r>
              <a:rPr lang="en-US" dirty="0" err="1"/>
              <a:t>abhängig</a:t>
            </a:r>
            <a:r>
              <a:rPr lang="en-US" dirty="0"/>
              <a:t> von </a:t>
            </a:r>
            <a:r>
              <a:rPr lang="en-US" dirty="0" err="1"/>
              <a:t>einem</a:t>
            </a:r>
            <a:r>
              <a:rPr lang="en-US" dirty="0"/>
              <a:t> </a:t>
            </a:r>
            <a:r>
              <a:rPr lang="en-US" dirty="0" err="1"/>
              <a:t>einzelnen</a:t>
            </a:r>
            <a:r>
              <a:rPr lang="en-US" dirty="0"/>
              <a:t> Sensor</a:t>
            </a:r>
          </a:p>
          <a:p>
            <a:r>
              <a:rPr lang="en-US" dirty="0"/>
              <a:t>346 Menschen </a:t>
            </a:r>
            <a:r>
              <a:rPr lang="en-US" dirty="0" err="1"/>
              <a:t>starben</a:t>
            </a:r>
            <a:r>
              <a:rPr lang="en-US" dirty="0"/>
              <a:t>; 32$ </a:t>
            </a:r>
            <a:r>
              <a:rPr lang="en-US" dirty="0" err="1"/>
              <a:t>Mrd</a:t>
            </a:r>
            <a:r>
              <a:rPr lang="en-US" dirty="0"/>
              <a:t>. </a:t>
            </a:r>
            <a:r>
              <a:rPr lang="en-US" dirty="0" err="1"/>
              <a:t>Aktienverlust</a:t>
            </a:r>
            <a:r>
              <a:rPr lang="en-US" dirty="0"/>
              <a:t>, 8$ </a:t>
            </a:r>
            <a:r>
              <a:rPr lang="en-US" dirty="0" err="1"/>
              <a:t>Mrd</a:t>
            </a:r>
            <a:r>
              <a:rPr lang="en-US" dirty="0"/>
              <a:t>. </a:t>
            </a:r>
            <a:r>
              <a:rPr lang="en-US" dirty="0" err="1"/>
              <a:t>Kosten</a:t>
            </a:r>
            <a:endParaRPr lang="en-US" dirty="0"/>
          </a:p>
          <a:p>
            <a:endParaRPr lang="en-US" dirty="0"/>
          </a:p>
        </p:txBody>
      </p:sp>
      <p:sp>
        <p:nvSpPr>
          <p:cNvPr id="4" name="Foliennummernplatzhalter 3">
            <a:extLst>
              <a:ext uri="{FF2B5EF4-FFF2-40B4-BE49-F238E27FC236}">
                <a16:creationId xmlns:a16="http://schemas.microsoft.com/office/drawing/2014/main" id="{125B0ECD-89A7-4137-94B3-F63322C811B4}"/>
              </a:ext>
            </a:extLst>
          </p:cNvPr>
          <p:cNvSpPr>
            <a:spLocks noGrp="1"/>
          </p:cNvSpPr>
          <p:nvPr>
            <p:ph type="sldNum" sz="quarter" idx="12"/>
          </p:nvPr>
        </p:nvSpPr>
        <p:spPr/>
        <p:txBody>
          <a:bodyPr/>
          <a:lstStyle/>
          <a:p>
            <a:pPr>
              <a:defRPr/>
            </a:pPr>
            <a:fld id="{C0B85308-4B91-4084-B5EB-6B176834447A}" type="slidenum">
              <a:rPr lang="de-DE" smtClean="0"/>
              <a:pPr>
                <a:defRPr/>
              </a:pPr>
              <a:t>33</a:t>
            </a:fld>
            <a:endParaRPr lang="de-DE"/>
          </a:p>
        </p:txBody>
      </p:sp>
      <p:pic>
        <p:nvPicPr>
          <p:cNvPr id="6" name="Grafik 5" descr="Ein Bild, das Flugzeug enthält.&#10;&#10;Automatisch generierte Beschreibung">
            <a:extLst>
              <a:ext uri="{FF2B5EF4-FFF2-40B4-BE49-F238E27FC236}">
                <a16:creationId xmlns:a16="http://schemas.microsoft.com/office/drawing/2014/main" id="{7E2F4D07-4F02-4144-B528-85551BEC2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4112" y="4005064"/>
            <a:ext cx="3910736" cy="2608461"/>
          </a:xfrm>
          <a:prstGeom prst="rect">
            <a:avLst/>
          </a:prstGeom>
        </p:spPr>
      </p:pic>
      <p:pic>
        <p:nvPicPr>
          <p:cNvPr id="9" name="Grafik 8">
            <a:extLst>
              <a:ext uri="{FF2B5EF4-FFF2-40B4-BE49-F238E27FC236}">
                <a16:creationId xmlns:a16="http://schemas.microsoft.com/office/drawing/2014/main" id="{0FED0A24-CC63-41F9-AD2A-8947746E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528" y="4342511"/>
            <a:ext cx="4032210" cy="2271015"/>
          </a:xfrm>
          <a:prstGeom prst="rect">
            <a:avLst/>
          </a:prstGeom>
        </p:spPr>
      </p:pic>
    </p:spTree>
    <p:extLst>
      <p:ext uri="{BB962C8B-B14F-4D97-AF65-F5344CB8AC3E}">
        <p14:creationId xmlns:p14="http://schemas.microsoft.com/office/powerpoint/2010/main" val="3225823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Beispiele für gescheiterte Projekte II</a:t>
            </a:r>
          </a:p>
        </p:txBody>
      </p:sp>
      <p:sp>
        <p:nvSpPr>
          <p:cNvPr id="3" name="Inhaltsplatzhalter 2"/>
          <p:cNvSpPr>
            <a:spLocks noGrp="1"/>
          </p:cNvSpPr>
          <p:nvPr>
            <p:ph idx="1"/>
          </p:nvPr>
        </p:nvSpPr>
        <p:spPr/>
        <p:txBody>
          <a:bodyPr>
            <a:normAutofit lnSpcReduction="10000"/>
          </a:bodyPr>
          <a:lstStyle/>
          <a:p>
            <a:r>
              <a:rPr lang="de-DE" altLang="de-DE" sz="2800" dirty="0"/>
              <a:t>SAGE System (1951) zur Suche nach Bomber;  zur Auslieferung in 1963 nicht mehr benötigt</a:t>
            </a:r>
          </a:p>
          <a:p>
            <a:r>
              <a:rPr lang="de-DE" altLang="de-DE" sz="2800" dirty="0"/>
              <a:t>Toll </a:t>
            </a:r>
            <a:r>
              <a:rPr lang="de-DE" altLang="de-DE" sz="2800" dirty="0" err="1"/>
              <a:t>Collect</a:t>
            </a:r>
            <a:r>
              <a:rPr lang="de-DE" altLang="de-DE" sz="2800" dirty="0"/>
              <a:t>: geplanter Start Aug. 2003, </a:t>
            </a:r>
            <a:r>
              <a:rPr lang="de-DE" altLang="de-DE" sz="2800" dirty="0" err="1"/>
              <a:t>tatsächl</a:t>
            </a:r>
            <a:r>
              <a:rPr lang="de-DE" altLang="de-DE" sz="2800" dirty="0"/>
              <a:t>. Start in Jan. 2006; 3.5 </a:t>
            </a:r>
            <a:r>
              <a:rPr lang="de-DE" altLang="de-DE" sz="2800" dirty="0" err="1"/>
              <a:t>Mrd</a:t>
            </a:r>
            <a:r>
              <a:rPr lang="de-DE" altLang="de-DE" sz="2800" dirty="0"/>
              <a:t>€ Verlust</a:t>
            </a:r>
          </a:p>
          <a:p>
            <a:r>
              <a:rPr lang="de-DE" altLang="de-DE" sz="2800" dirty="0"/>
              <a:t>Kaliforniens Driver </a:t>
            </a:r>
            <a:r>
              <a:rPr lang="de-DE" altLang="de-DE" sz="2800" dirty="0" err="1"/>
              <a:t>and</a:t>
            </a:r>
            <a:r>
              <a:rPr lang="de-DE" altLang="de-DE" sz="2800" dirty="0"/>
              <a:t> </a:t>
            </a:r>
            <a:r>
              <a:rPr lang="de-DE" altLang="de-DE" sz="2800" dirty="0" err="1"/>
              <a:t>Vehicle</a:t>
            </a:r>
            <a:r>
              <a:rPr lang="de-DE" altLang="de-DE" sz="2800" dirty="0"/>
              <a:t> Licensing Agency brach SW Project nach 6 Jahren und 45 M$ ab</a:t>
            </a:r>
          </a:p>
          <a:p>
            <a:r>
              <a:rPr lang="de-DE" altLang="de-DE" sz="2800" dirty="0"/>
              <a:t>FBI Virtual Case File brach 2005 nach 3 Jahre und 170 M$ SW Projekt ab</a:t>
            </a:r>
          </a:p>
          <a:p>
            <a:r>
              <a:rPr lang="de-DE" altLang="de-DE" sz="2800" dirty="0"/>
              <a:t>London Stock Market brach Taurus Projekt 1993 nach 11 Jahren und 800 M£ (13200 %) ab</a:t>
            </a:r>
          </a:p>
          <a:p>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34</a:t>
            </a:fld>
            <a:endParaRPr lang="de-DE"/>
          </a:p>
        </p:txBody>
      </p:sp>
    </p:spTree>
    <p:extLst>
      <p:ext uri="{BB962C8B-B14F-4D97-AF65-F5344CB8AC3E}">
        <p14:creationId xmlns:p14="http://schemas.microsoft.com/office/powerpoint/2010/main" val="58659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srcRect/>
          <a:stretch>
            <a:fillRect/>
          </a:stretch>
        </p:blipFill>
        <p:spPr bwMode="auto">
          <a:xfrm>
            <a:off x="5381620" y="3495852"/>
            <a:ext cx="4714908" cy="2525536"/>
          </a:xfrm>
          <a:prstGeom prst="rect">
            <a:avLst/>
          </a:prstGeom>
          <a:noFill/>
          <a:ln w="9525">
            <a:noFill/>
            <a:miter lim="800000"/>
            <a:headEnd/>
            <a:tailEnd/>
          </a:ln>
          <a:effectLst/>
        </p:spPr>
      </p:pic>
      <p:sp>
        <p:nvSpPr>
          <p:cNvPr id="2" name="Titel 1"/>
          <p:cNvSpPr>
            <a:spLocks noGrp="1"/>
          </p:cNvSpPr>
          <p:nvPr>
            <p:ph type="title"/>
          </p:nvPr>
        </p:nvSpPr>
        <p:spPr/>
        <p:txBody>
          <a:bodyPr/>
          <a:lstStyle/>
          <a:p>
            <a:r>
              <a:rPr lang="en-US"/>
              <a:t>Extreme Komplexität (Beispiel)</a:t>
            </a:r>
          </a:p>
        </p:txBody>
      </p:sp>
      <p:sp>
        <p:nvSpPr>
          <p:cNvPr id="3" name="Inhaltsplatzhalter 2"/>
          <p:cNvSpPr>
            <a:spLocks noGrp="1"/>
          </p:cNvSpPr>
          <p:nvPr>
            <p:ph idx="1"/>
          </p:nvPr>
        </p:nvSpPr>
        <p:spPr/>
        <p:txBody>
          <a:bodyPr>
            <a:normAutofit/>
          </a:bodyPr>
          <a:lstStyle/>
          <a:p>
            <a:r>
              <a:rPr lang="de-DE" sz="2800"/>
              <a:t>DDX U-Boot</a:t>
            </a:r>
          </a:p>
          <a:p>
            <a:r>
              <a:rPr lang="de-DE" sz="2800"/>
              <a:t>Viele eingebettete Systeme</a:t>
            </a:r>
          </a:p>
          <a:p>
            <a:r>
              <a:rPr lang="de-DE" sz="2800"/>
              <a:t>Zusammen 30.000.000.000 Zeilen Code (Schätzung)</a:t>
            </a:r>
          </a:p>
          <a:p>
            <a:r>
              <a:rPr lang="de-DE" sz="2800"/>
              <a:t>In 142 Programmiersprachen</a:t>
            </a:r>
            <a:endParaRPr lang="en-US" sz="2800"/>
          </a:p>
        </p:txBody>
      </p:sp>
      <p:sp>
        <p:nvSpPr>
          <p:cNvPr id="5" name="Foliennummernplatzhalter 4"/>
          <p:cNvSpPr>
            <a:spLocks noGrp="1"/>
          </p:cNvSpPr>
          <p:nvPr>
            <p:ph type="sldNum" sz="quarter" idx="12"/>
          </p:nvPr>
        </p:nvSpPr>
        <p:spPr/>
        <p:txBody>
          <a:bodyPr/>
          <a:lstStyle/>
          <a:p>
            <a:fld id="{6C6AE60A-B69C-4790-82F7-3882EDF23186}" type="slidenum">
              <a:rPr lang="de-DE" smtClean="0"/>
              <a:pPr/>
              <a:t>35</a:t>
            </a:fld>
            <a:endParaRPr lang="de-D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Warum scheitern Softwareprojekte?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36</a:t>
            </a:fld>
            <a:endParaRPr lang="de-DE"/>
          </a:p>
        </p:txBody>
      </p:sp>
      <p:sp>
        <p:nvSpPr>
          <p:cNvPr id="2" name="Titel 1"/>
          <p:cNvSpPr>
            <a:spLocks noGrp="1"/>
          </p:cNvSpPr>
          <p:nvPr>
            <p:ph type="title"/>
          </p:nvPr>
        </p:nvSpPr>
        <p:spPr/>
        <p:txBody>
          <a:bodyPr/>
          <a:lstStyle/>
          <a:p>
            <a:r>
              <a:rPr lang="de-DE" dirty="0"/>
              <a:t>Aufgabe: Gründe für Scheitern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Gründe für Scheitern</a:t>
            </a:r>
          </a:p>
        </p:txBody>
      </p:sp>
      <p:sp>
        <p:nvSpPr>
          <p:cNvPr id="3" name="Inhaltsplatzhalter 2"/>
          <p:cNvSpPr>
            <a:spLocks noGrp="1"/>
          </p:cNvSpPr>
          <p:nvPr>
            <p:ph idx="1"/>
          </p:nvPr>
        </p:nvSpPr>
        <p:spPr/>
        <p:txBody>
          <a:bodyPr>
            <a:normAutofit/>
          </a:bodyPr>
          <a:lstStyle/>
          <a:p>
            <a:r>
              <a:rPr lang="de-DE" dirty="0"/>
              <a:t>Budget aufgebraucht</a:t>
            </a:r>
          </a:p>
          <a:p>
            <a:r>
              <a:rPr lang="de-DE" dirty="0"/>
              <a:t>Zeit aufgebraucht</a:t>
            </a:r>
          </a:p>
          <a:p>
            <a:r>
              <a:rPr lang="de-DE" dirty="0"/>
              <a:t>Ineffizienz von Software</a:t>
            </a:r>
          </a:p>
          <a:p>
            <a:r>
              <a:rPr lang="de-DE" dirty="0"/>
              <a:t>Schlechte Qualität von Software</a:t>
            </a:r>
          </a:p>
          <a:p>
            <a:r>
              <a:rPr lang="de-DE" dirty="0"/>
              <a:t>Software erfüllt Anforderungen nicht</a:t>
            </a:r>
          </a:p>
          <a:p>
            <a:r>
              <a:rPr lang="de-DE" dirty="0"/>
              <a:t>Projekte waren nicht mehr zu managen und Quelltext schwierig zu warten</a:t>
            </a:r>
          </a:p>
          <a:p>
            <a:r>
              <a:rPr lang="de-DE" dirty="0"/>
              <a:t>Software wurde nie ausgeliefert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err="1"/>
              <a:t>Lösung</a:t>
            </a:r>
            <a:r>
              <a:rPr lang="en-US" altLang="de-DE" dirty="0"/>
              <a:t>: Software </a:t>
            </a:r>
            <a:r>
              <a:rPr lang="en-US" altLang="de-DE" dirty="0" smtClean="0"/>
              <a:t>Engineering</a:t>
            </a:r>
            <a:endParaRPr lang="en-US" dirty="0"/>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38</a:t>
            </a:fld>
            <a:endParaRPr lang="de-DE"/>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129" y="1912743"/>
            <a:ext cx="2936045" cy="4719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986" y="1862701"/>
            <a:ext cx="3323825" cy="22186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986" y="4258145"/>
            <a:ext cx="3329364" cy="2217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987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Begriff</a:t>
            </a:r>
            <a:r>
              <a:rPr lang="en-US" dirty="0"/>
              <a:t>: Software Engineering</a:t>
            </a:r>
          </a:p>
        </p:txBody>
      </p:sp>
      <p:sp>
        <p:nvSpPr>
          <p:cNvPr id="3" name="Inhaltsplatzhalter 2"/>
          <p:cNvSpPr>
            <a:spLocks noGrp="1"/>
          </p:cNvSpPr>
          <p:nvPr>
            <p:ph idx="1"/>
          </p:nvPr>
        </p:nvSpPr>
        <p:spPr/>
        <p:txBody>
          <a:bodyPr/>
          <a:lstStyle/>
          <a:p>
            <a:r>
              <a:rPr lang="en-US" dirty="0" err="1"/>
              <a:t>Begriff</a:t>
            </a:r>
            <a:r>
              <a:rPr lang="en-US" dirty="0"/>
              <a:t> </a:t>
            </a:r>
            <a:r>
              <a:rPr lang="en-US" dirty="0" err="1"/>
              <a:t>wurde</a:t>
            </a:r>
            <a:r>
              <a:rPr lang="en-US" dirty="0"/>
              <a:t> auf der NATO-</a:t>
            </a:r>
            <a:r>
              <a:rPr lang="en-US" dirty="0" err="1"/>
              <a:t>Konferenz</a:t>
            </a:r>
            <a:r>
              <a:rPr lang="en-US" dirty="0"/>
              <a:t> (1968) </a:t>
            </a:r>
            <a:r>
              <a:rPr lang="en-US" dirty="0" err="1"/>
              <a:t>geprägt</a:t>
            </a:r>
            <a:endParaRPr lang="en-US" dirty="0"/>
          </a:p>
          <a:p>
            <a:r>
              <a:rPr lang="de-DE" dirty="0"/>
              <a:t>Idee: Softwareentwicklung in Anlehnung an Ingenieursdisziplin (Engineering)</a:t>
            </a:r>
          </a:p>
          <a:p>
            <a:endParaRPr lang="de-DE" dirty="0"/>
          </a:p>
          <a:p>
            <a:r>
              <a:rPr lang="de-DE" dirty="0"/>
              <a:t>Im Folgenden: Definitionen</a:t>
            </a:r>
          </a:p>
          <a:p>
            <a:pPr lvl="1"/>
            <a:r>
              <a:rPr lang="de-DE" dirty="0"/>
              <a:t>Geben einen Einblick über verschiedene Sichtweisen auf diese Disziplin</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Übung I</a:t>
            </a:r>
            <a:endParaRPr lang="en-US" dirty="0"/>
          </a:p>
        </p:txBody>
      </p:sp>
      <p:sp>
        <p:nvSpPr>
          <p:cNvPr id="3" name="Inhaltsplatzhalter 2"/>
          <p:cNvSpPr>
            <a:spLocks noGrp="1"/>
          </p:cNvSpPr>
          <p:nvPr>
            <p:ph idx="1"/>
          </p:nvPr>
        </p:nvSpPr>
        <p:spPr/>
        <p:txBody>
          <a:bodyPr>
            <a:normAutofit/>
          </a:bodyPr>
          <a:lstStyle/>
          <a:p>
            <a:r>
              <a:rPr lang="de-DE" dirty="0" smtClean="0"/>
              <a:t>Es wird ein durchgehendes Projekt über die ganze Vorlesung geben</a:t>
            </a:r>
          </a:p>
          <a:p>
            <a:r>
              <a:rPr lang="de-DE" dirty="0" smtClean="0"/>
              <a:t>Ziel dieses Projektes ist es, die typischen Phasen im Softwarelebenszyklus durchzuspielen</a:t>
            </a:r>
          </a:p>
          <a:p>
            <a:r>
              <a:rPr lang="de-DE" dirty="0" smtClean="0"/>
              <a:t>Das Projekt wird in der nächsten Übung bekannt gegeben</a:t>
            </a:r>
          </a:p>
          <a:p>
            <a:r>
              <a:rPr lang="de-DE" dirty="0" smtClean="0"/>
              <a:t>Es wird mindestens eine Klausurfrage zum Projekt geben</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a:t>
            </a:fld>
            <a:endParaRPr lang="de-DE" dirty="0"/>
          </a:p>
        </p:txBody>
      </p:sp>
    </p:spTree>
    <p:extLst>
      <p:ext uri="{BB962C8B-B14F-4D97-AF65-F5344CB8AC3E}">
        <p14:creationId xmlns:p14="http://schemas.microsoft.com/office/powerpoint/2010/main" val="1625377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(1)</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u="sng" dirty="0">
                <a:solidFill>
                  <a:srgbClr val="FF0000"/>
                </a:solidFill>
              </a:rPr>
              <a:t>state of the art </a:t>
            </a:r>
            <a:r>
              <a:rPr lang="en-US" i="1" dirty="0">
                <a:solidFill>
                  <a:srgbClr val="FF0000"/>
                </a:solidFill>
              </a:rPr>
              <a:t>of developing </a:t>
            </a:r>
            <a:r>
              <a:rPr lang="en-US" i="1" u="sng" dirty="0">
                <a:solidFill>
                  <a:srgbClr val="FF0000"/>
                </a:solidFill>
              </a:rPr>
              <a:t>quality</a:t>
            </a:r>
            <a:r>
              <a:rPr lang="en-US" i="1" dirty="0">
                <a:solidFill>
                  <a:srgbClr val="FF0000"/>
                </a:solidFill>
              </a:rPr>
              <a:t> software </a:t>
            </a:r>
            <a:r>
              <a:rPr lang="en-US" i="1" u="sng" dirty="0">
                <a:solidFill>
                  <a:srgbClr val="FF0000"/>
                </a:solidFill>
              </a:rPr>
              <a:t>on time </a:t>
            </a:r>
            <a:r>
              <a:rPr lang="en-US" i="1" dirty="0">
                <a:solidFill>
                  <a:srgbClr val="FF0000"/>
                </a:solidFill>
              </a:rPr>
              <a:t>and </a:t>
            </a:r>
            <a:r>
              <a:rPr lang="en-US" i="1" u="sng" dirty="0">
                <a:solidFill>
                  <a:srgbClr val="FF0000"/>
                </a:solidFill>
              </a:rPr>
              <a:t>within budget </a:t>
            </a:r>
            <a:r>
              <a:rPr lang="de-DE" i="1" dirty="0">
                <a:solidFill>
                  <a:srgbClr val="FF0000"/>
                </a:solidFill>
              </a:rPr>
              <a:t>“ </a:t>
            </a:r>
          </a:p>
          <a:p>
            <a:pPr marL="0" indent="0" algn="ctr">
              <a:buNone/>
            </a:pPr>
            <a:endParaRPr lang="de-DE" i="1" dirty="0">
              <a:solidFill>
                <a:srgbClr val="FF0000"/>
              </a:solidFill>
            </a:endParaRPr>
          </a:p>
          <a:p>
            <a:r>
              <a:rPr lang="de-DE" dirty="0"/>
              <a:t>Aktuellster Stand der Technik:</a:t>
            </a:r>
          </a:p>
          <a:p>
            <a:pPr lvl="1"/>
            <a:r>
              <a:rPr lang="de-DE" dirty="0"/>
              <a:t>Entscheidet Community</a:t>
            </a:r>
          </a:p>
          <a:p>
            <a:pPr lvl="1"/>
            <a:r>
              <a:rPr lang="de-DE" dirty="0"/>
              <a:t>Lebenslanges lernen</a:t>
            </a:r>
          </a:p>
          <a:p>
            <a:r>
              <a:rPr lang="de-DE" dirty="0"/>
              <a:t>Ressourcenbeschränkung</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(2)</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de-DE" i="1" u="sng" dirty="0">
                <a:solidFill>
                  <a:srgbClr val="FF0000"/>
                </a:solidFill>
              </a:rPr>
              <a:t>multi-person</a:t>
            </a:r>
            <a:r>
              <a:rPr lang="de-DE" i="1" dirty="0">
                <a:solidFill>
                  <a:srgbClr val="FF0000"/>
                </a:solidFill>
              </a:rPr>
              <a:t> </a:t>
            </a:r>
            <a:r>
              <a:rPr lang="de-DE" i="1" u="sng" dirty="0" err="1">
                <a:solidFill>
                  <a:srgbClr val="FF0000"/>
                </a:solidFill>
              </a:rPr>
              <a:t>construction</a:t>
            </a:r>
            <a:r>
              <a:rPr lang="de-DE" i="1" dirty="0">
                <a:solidFill>
                  <a:srgbClr val="FF0000"/>
                </a:solidFill>
              </a:rPr>
              <a:t> </a:t>
            </a:r>
            <a:r>
              <a:rPr lang="de-DE" i="1" dirty="0" err="1">
                <a:solidFill>
                  <a:srgbClr val="FF0000"/>
                </a:solidFill>
              </a:rPr>
              <a:t>of</a:t>
            </a:r>
            <a:r>
              <a:rPr lang="de-DE" i="1" dirty="0">
                <a:solidFill>
                  <a:srgbClr val="FF0000"/>
                </a:solidFill>
              </a:rPr>
              <a:t> </a:t>
            </a:r>
            <a:r>
              <a:rPr lang="de-DE" i="1" u="sng" dirty="0">
                <a:solidFill>
                  <a:srgbClr val="FF0000"/>
                </a:solidFill>
              </a:rPr>
              <a:t>multi-version</a:t>
            </a:r>
            <a:r>
              <a:rPr lang="de-DE" i="1" dirty="0">
                <a:solidFill>
                  <a:srgbClr val="FF0000"/>
                </a:solidFill>
              </a:rPr>
              <a:t> </a:t>
            </a:r>
            <a:r>
              <a:rPr lang="de-DE" i="1" dirty="0" err="1">
                <a:solidFill>
                  <a:srgbClr val="FF0000"/>
                </a:solidFill>
              </a:rPr>
              <a:t>software</a:t>
            </a:r>
            <a:r>
              <a:rPr lang="de-DE" i="1" dirty="0">
                <a:solidFill>
                  <a:srgbClr val="FF0000"/>
                </a:solidFill>
              </a:rPr>
              <a:t> “ -- </a:t>
            </a:r>
            <a:r>
              <a:rPr lang="de-DE" i="1" dirty="0" err="1">
                <a:solidFill>
                  <a:srgbClr val="FF0000"/>
                </a:solidFill>
              </a:rPr>
              <a:t>Parnas</a:t>
            </a:r>
            <a:endParaRPr lang="de-DE" i="1" dirty="0">
              <a:solidFill>
                <a:srgbClr val="FF0000"/>
              </a:solidFill>
            </a:endParaRPr>
          </a:p>
          <a:p>
            <a:endParaRPr lang="de-DE" dirty="0"/>
          </a:p>
          <a:p>
            <a:r>
              <a:rPr lang="de-DE" dirty="0"/>
              <a:t>Teamwork</a:t>
            </a:r>
          </a:p>
          <a:p>
            <a:r>
              <a:rPr lang="de-DE" dirty="0"/>
              <a:t>Erfolgreiche Software-Systeme müssen sich weiterentwickeln: Änderung ist der Normalfall, nicht die Ausnahme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(3)</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dirty="0">
                <a:solidFill>
                  <a:srgbClr val="FF0000"/>
                </a:solidFill>
              </a:rPr>
              <a:t>software engineering is an </a:t>
            </a:r>
            <a:r>
              <a:rPr lang="en-US" i="1" u="sng" dirty="0">
                <a:solidFill>
                  <a:srgbClr val="FF0000"/>
                </a:solidFill>
              </a:rPr>
              <a:t>engineering discipline</a:t>
            </a:r>
            <a:r>
              <a:rPr lang="en-US" i="1" dirty="0">
                <a:solidFill>
                  <a:srgbClr val="FF0000"/>
                </a:solidFill>
              </a:rPr>
              <a:t> that is concerned with </a:t>
            </a:r>
            <a:r>
              <a:rPr lang="en-US" i="1" u="sng" dirty="0">
                <a:solidFill>
                  <a:srgbClr val="FF0000"/>
                </a:solidFill>
              </a:rPr>
              <a:t>all aspects</a:t>
            </a:r>
            <a:r>
              <a:rPr lang="en-US" i="1" dirty="0">
                <a:solidFill>
                  <a:srgbClr val="FF0000"/>
                </a:solidFill>
              </a:rPr>
              <a:t> of </a:t>
            </a:r>
            <a:r>
              <a:rPr lang="en-US" i="1" u="sng" dirty="0">
                <a:solidFill>
                  <a:srgbClr val="FF0000"/>
                </a:solidFill>
              </a:rPr>
              <a:t>software production</a:t>
            </a:r>
            <a:r>
              <a:rPr lang="de-DE" i="1" dirty="0">
                <a:solidFill>
                  <a:srgbClr val="FF0000"/>
                </a:solidFill>
              </a:rPr>
              <a:t>“  -- </a:t>
            </a:r>
            <a:r>
              <a:rPr lang="de-DE" i="1" dirty="0" err="1">
                <a:solidFill>
                  <a:srgbClr val="FF0000"/>
                </a:solidFill>
              </a:rPr>
              <a:t>Sommerville</a:t>
            </a:r>
            <a:endParaRPr lang="de-DE" i="1" dirty="0">
              <a:solidFill>
                <a:srgbClr val="FF0000"/>
              </a:solidFill>
            </a:endParaRPr>
          </a:p>
          <a:p>
            <a:endParaRPr lang="de-DE" dirty="0"/>
          </a:p>
          <a:p>
            <a:r>
              <a:rPr lang="de-DE" dirty="0"/>
              <a:t>Software ist ein Produkt, das für einen bestimmtem Kunden entwickelt wird</a:t>
            </a:r>
          </a:p>
          <a:p>
            <a:r>
              <a:rPr lang="de-DE" dirty="0"/>
              <a:t>Nicht nur Programmierung, sondern alle Aspekte des Softwarelebenszyklus</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Welche Prozesse gehören zum Softwarelebenszyklus?</a:t>
            </a:r>
          </a:p>
          <a:p>
            <a:r>
              <a:rPr lang="de-DE" dirty="0"/>
              <a:t>Welche Rolle spielt die Programmierung dabei?</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43</a:t>
            </a:fld>
            <a:endParaRPr lang="de-DE"/>
          </a:p>
        </p:txBody>
      </p:sp>
      <p:sp>
        <p:nvSpPr>
          <p:cNvPr id="2" name="Titel 1"/>
          <p:cNvSpPr>
            <a:spLocks noGrp="1"/>
          </p:cNvSpPr>
          <p:nvPr>
            <p:ph type="title"/>
          </p:nvPr>
        </p:nvSpPr>
        <p:spPr/>
        <p:txBody>
          <a:bodyPr/>
          <a:lstStyle/>
          <a:p>
            <a:r>
              <a:rPr lang="de-DE" dirty="0"/>
              <a:t>Aufgabe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4295800" y="1916832"/>
            <a:ext cx="3528392" cy="3114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a:t>Softwarelebenszyklus - Einordnung</a:t>
            </a:r>
          </a:p>
        </p:txBody>
      </p:sp>
      <p:sp>
        <p:nvSpPr>
          <p:cNvPr id="6" name="Inhaltsplatzhalter 5"/>
          <p:cNvSpPr>
            <a:spLocks noGrp="1"/>
          </p:cNvSpPr>
          <p:nvPr>
            <p:ph idx="1"/>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Programmierung ist nur ein kleiner Teil von Software-Entwicklung</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44</a:t>
            </a:fld>
            <a:endParaRPr lang="de-DE"/>
          </a:p>
        </p:txBody>
      </p:sp>
      <p:sp>
        <p:nvSpPr>
          <p:cNvPr id="2" name="Abgerundetes Rechteck 1"/>
          <p:cNvSpPr/>
          <p:nvPr/>
        </p:nvSpPr>
        <p:spPr>
          <a:xfrm>
            <a:off x="6528048" y="206084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a:t>Requirements</a:t>
            </a:r>
            <a:r>
              <a:rPr lang="de-DE" sz="2000" dirty="0"/>
              <a:t> Engineering</a:t>
            </a:r>
          </a:p>
        </p:txBody>
      </p:sp>
      <p:sp>
        <p:nvSpPr>
          <p:cNvPr id="7" name="Abgerundetes Rechteck 6"/>
          <p:cNvSpPr/>
          <p:nvPr/>
        </p:nvSpPr>
        <p:spPr>
          <a:xfrm>
            <a:off x="7176120" y="335699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Design</a:t>
            </a:r>
          </a:p>
        </p:txBody>
      </p:sp>
      <p:sp>
        <p:nvSpPr>
          <p:cNvPr id="8" name="Abgerundetes Rechteck 7"/>
          <p:cNvSpPr/>
          <p:nvPr/>
        </p:nvSpPr>
        <p:spPr>
          <a:xfrm>
            <a:off x="5015880" y="4365104"/>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Implementierung</a:t>
            </a:r>
          </a:p>
        </p:txBody>
      </p:sp>
      <p:sp>
        <p:nvSpPr>
          <p:cNvPr id="9" name="Abgerundetes Rechteck 8"/>
          <p:cNvSpPr/>
          <p:nvPr/>
        </p:nvSpPr>
        <p:spPr>
          <a:xfrm>
            <a:off x="2927648" y="335699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Testen</a:t>
            </a:r>
          </a:p>
        </p:txBody>
      </p:sp>
      <p:sp>
        <p:nvSpPr>
          <p:cNvPr id="10" name="Abgerundetes Rechteck 9"/>
          <p:cNvSpPr/>
          <p:nvPr/>
        </p:nvSpPr>
        <p:spPr>
          <a:xfrm>
            <a:off x="3575720" y="206084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Wartung</a:t>
            </a:r>
          </a:p>
        </p:txBody>
      </p:sp>
      <p:cxnSp>
        <p:nvCxnSpPr>
          <p:cNvPr id="11" name="Gerade Verbindung mit Pfeil 10"/>
          <p:cNvCxnSpPr/>
          <p:nvPr/>
        </p:nvCxnSpPr>
        <p:spPr>
          <a:xfrm>
            <a:off x="7572164" y="1628800"/>
            <a:ext cx="0"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248129" y="1268760"/>
            <a:ext cx="632289" cy="369332"/>
          </a:xfrm>
          <a:prstGeom prst="rect">
            <a:avLst/>
          </a:prstGeom>
          <a:noFill/>
        </p:spPr>
        <p:txBody>
          <a:bodyPr wrap="none" rtlCol="0">
            <a:spAutoFit/>
          </a:bodyPr>
          <a:lstStyle/>
          <a:p>
            <a:r>
              <a:rPr lang="de-DE" dirty="0"/>
              <a:t>Start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Abgrenzung: Ingenieursdisziplin</a:t>
            </a:r>
          </a:p>
        </p:txBody>
      </p:sp>
      <p:sp>
        <p:nvSpPr>
          <p:cNvPr id="3" name="Inhaltsplatzhalter 2"/>
          <p:cNvSpPr>
            <a:spLocks noGrp="1"/>
          </p:cNvSpPr>
          <p:nvPr>
            <p:ph idx="1"/>
          </p:nvPr>
        </p:nvSpPr>
        <p:spPr/>
        <p:txBody>
          <a:bodyPr>
            <a:normAutofit/>
          </a:bodyPr>
          <a:lstStyle/>
          <a:p>
            <a:pPr>
              <a:buSzPct val="100000"/>
            </a:pPr>
            <a:r>
              <a:rPr lang="de-DE" dirty="0"/>
              <a:t>Software hat praktisch keine physischen Eigenschaften</a:t>
            </a:r>
          </a:p>
          <a:p>
            <a:pPr>
              <a:buSzPct val="100000"/>
            </a:pPr>
            <a:r>
              <a:rPr lang="de-DE" dirty="0"/>
              <a:t>Keine zugrundeliegende physikalische Theorie</a:t>
            </a:r>
          </a:p>
          <a:p>
            <a:pPr>
              <a:buSzPct val="100000"/>
            </a:pPr>
            <a:r>
              <a:rPr lang="de-DE" dirty="0"/>
              <a:t>Kein Verfall, trotzdem existiert nach 10 Jahren typischerweise keine einzige Zeile des ursprünglichen Quellcodes mehr</a:t>
            </a:r>
          </a:p>
          <a:p>
            <a:pPr>
              <a:buSzPct val="100000"/>
            </a:pPr>
            <a:r>
              <a:rPr lang="de-DE" dirty="0"/>
              <a:t>Software kann (fast) beliebig komplex werden</a:t>
            </a:r>
          </a:p>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45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ist „Gute“ Software?</a:t>
            </a:r>
          </a:p>
        </p:txBody>
      </p:sp>
      <p:sp>
        <p:nvSpPr>
          <p:cNvPr id="3" name="Inhaltsplatzhalter 2"/>
          <p:cNvSpPr>
            <a:spLocks noGrp="1"/>
          </p:cNvSpPr>
          <p:nvPr>
            <p:ph idx="1"/>
          </p:nvPr>
        </p:nvSpPr>
        <p:spPr/>
        <p:txBody>
          <a:bodyPr/>
          <a:lstStyle/>
          <a:p>
            <a:r>
              <a:rPr lang="de-DE" dirty="0"/>
              <a:t>Maintainable (</a:t>
            </a:r>
            <a:r>
              <a:rPr lang="de-DE" dirty="0" err="1"/>
              <a:t>Wartbar</a:t>
            </a:r>
            <a:r>
              <a:rPr lang="de-DE" dirty="0"/>
              <a:t>)</a:t>
            </a:r>
          </a:p>
          <a:p>
            <a:endParaRPr lang="de-DE" dirty="0"/>
          </a:p>
          <a:p>
            <a:r>
              <a:rPr lang="de-DE" dirty="0" err="1"/>
              <a:t>Dependable</a:t>
            </a:r>
            <a:r>
              <a:rPr lang="de-DE" dirty="0"/>
              <a:t> (Verfügbar, Zuverlässig)</a:t>
            </a:r>
          </a:p>
          <a:p>
            <a:endParaRPr lang="de-DE" dirty="0"/>
          </a:p>
          <a:p>
            <a:r>
              <a:rPr lang="de-DE" dirty="0" err="1"/>
              <a:t>Efficient</a:t>
            </a:r>
            <a:r>
              <a:rPr lang="de-DE" dirty="0"/>
              <a:t> (Effizient)</a:t>
            </a:r>
          </a:p>
          <a:p>
            <a:endParaRPr lang="de-DE" dirty="0"/>
          </a:p>
          <a:p>
            <a:r>
              <a:rPr lang="de-DE" dirty="0" err="1"/>
              <a:t>Usable</a:t>
            </a:r>
            <a:r>
              <a:rPr lang="de-DE" dirty="0"/>
              <a:t> (Nutzbar, Anwendbar)</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46</a:t>
            </a:fld>
            <a:endParaRPr lang="de-DE"/>
          </a:p>
        </p:txBody>
      </p:sp>
    </p:spTree>
    <p:extLst>
      <p:ext uri="{BB962C8B-B14F-4D97-AF65-F5344CB8AC3E}">
        <p14:creationId xmlns:p14="http://schemas.microsoft.com/office/powerpoint/2010/main" val="40529747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Fundamentale Prinzipien und Konzepte</a:t>
            </a:r>
          </a:p>
        </p:txBody>
      </p:sp>
      <p:sp>
        <p:nvSpPr>
          <p:cNvPr id="3" name="Inhaltsplatzhalter 2"/>
          <p:cNvSpPr>
            <a:spLocks noGrp="1"/>
          </p:cNvSpPr>
          <p:nvPr>
            <p:ph idx="1"/>
          </p:nvPr>
        </p:nvSpPr>
        <p:spPr/>
        <p:txBody>
          <a:bodyPr>
            <a:normAutofit fontScale="92500" lnSpcReduction="10000"/>
          </a:bodyPr>
          <a:lstStyle/>
          <a:p>
            <a:r>
              <a:rPr lang="de-DE" dirty="0"/>
              <a:t>Prinzipien</a:t>
            </a:r>
          </a:p>
          <a:p>
            <a:pPr lvl="1"/>
            <a:r>
              <a:rPr lang="de-DE" dirty="0" err="1"/>
              <a:t>Divide</a:t>
            </a:r>
            <a:r>
              <a:rPr lang="de-DE" dirty="0"/>
              <a:t> </a:t>
            </a:r>
            <a:r>
              <a:rPr lang="de-DE" dirty="0" err="1"/>
              <a:t>and</a:t>
            </a:r>
            <a:r>
              <a:rPr lang="de-DE" dirty="0"/>
              <a:t> </a:t>
            </a:r>
            <a:r>
              <a:rPr lang="de-DE" dirty="0" err="1"/>
              <a:t>conquer</a:t>
            </a:r>
            <a:endParaRPr lang="de-DE" dirty="0"/>
          </a:p>
          <a:p>
            <a:pPr lvl="1"/>
            <a:r>
              <a:rPr lang="de-DE" dirty="0" err="1"/>
              <a:t>Simplicity</a:t>
            </a:r>
            <a:endParaRPr lang="de-DE" dirty="0"/>
          </a:p>
          <a:p>
            <a:pPr lvl="1"/>
            <a:r>
              <a:rPr lang="de-DE" dirty="0" err="1"/>
              <a:t>Rigorousness</a:t>
            </a:r>
            <a:endParaRPr lang="de-DE" dirty="0"/>
          </a:p>
          <a:p>
            <a:pPr lvl="1"/>
            <a:endParaRPr lang="de-DE" dirty="0"/>
          </a:p>
          <a:p>
            <a:r>
              <a:rPr lang="de-DE" dirty="0"/>
              <a:t>Konzepte</a:t>
            </a:r>
          </a:p>
          <a:p>
            <a:pPr lvl="1"/>
            <a:r>
              <a:rPr lang="de-DE" dirty="0"/>
              <a:t>Modularität und Struktur</a:t>
            </a:r>
          </a:p>
          <a:p>
            <a:pPr lvl="1"/>
            <a:r>
              <a:rPr lang="de-DE" dirty="0"/>
              <a:t>Abstraktion und Generalisierung</a:t>
            </a:r>
          </a:p>
          <a:p>
            <a:pPr lvl="1"/>
            <a:r>
              <a:rPr lang="de-DE" dirty="0"/>
              <a:t>Design </a:t>
            </a:r>
            <a:r>
              <a:rPr lang="de-DE" dirty="0" err="1"/>
              <a:t>for</a:t>
            </a:r>
            <a:r>
              <a:rPr lang="de-DE" dirty="0"/>
              <a:t> </a:t>
            </a:r>
            <a:r>
              <a:rPr lang="de-DE" dirty="0" err="1"/>
              <a:t>change</a:t>
            </a:r>
            <a:endParaRPr lang="de-DE" dirty="0"/>
          </a:p>
          <a:p>
            <a:pPr lvl="1"/>
            <a:r>
              <a:rPr lang="de-DE" dirty="0"/>
              <a:t>Separation </a:t>
            </a:r>
            <a:r>
              <a:rPr lang="de-DE" dirty="0" err="1"/>
              <a:t>of</a:t>
            </a:r>
            <a:r>
              <a:rPr lang="de-DE" dirty="0"/>
              <a:t> </a:t>
            </a:r>
            <a:r>
              <a:rPr lang="de-DE" dirty="0" err="1"/>
              <a:t>concerns</a:t>
            </a:r>
            <a:endParaRPr lang="de-DE" dirty="0"/>
          </a:p>
          <a:p>
            <a:pPr lvl="1"/>
            <a:r>
              <a:rPr lang="de-DE" dirty="0" err="1"/>
              <a:t>Stepwise</a:t>
            </a:r>
            <a:r>
              <a:rPr lang="de-DE" dirty="0"/>
              <a:t> </a:t>
            </a:r>
            <a:r>
              <a:rPr lang="de-DE" dirty="0" err="1"/>
              <a:t>refinement</a:t>
            </a:r>
            <a:endParaRPr lang="de-DE" dirty="0"/>
          </a:p>
          <a:p>
            <a:pPr lvl="1"/>
            <a:r>
              <a:rPr lang="de-DE" dirty="0"/>
              <a:t>Information </a:t>
            </a:r>
            <a:r>
              <a:rPr lang="de-DE" dirty="0" err="1"/>
              <a:t>hiding</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47</a:t>
            </a:fld>
            <a:endParaRPr lang="de-DE"/>
          </a:p>
        </p:txBody>
      </p:sp>
    </p:spTree>
    <p:extLst>
      <p:ext uri="{BB962C8B-B14F-4D97-AF65-F5344CB8AC3E}">
        <p14:creationId xmlns:p14="http://schemas.microsoft.com/office/powerpoint/2010/main" val="20594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10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Grundlegende</a:t>
            </a:r>
            <a:r>
              <a:rPr lang="en-US" dirty="0"/>
              <a:t> </a:t>
            </a:r>
            <a:r>
              <a:rPr lang="de-DE" dirty="0"/>
              <a:t>Vorstellung</a:t>
            </a:r>
            <a:r>
              <a:rPr lang="en-US" dirty="0"/>
              <a:t> von Software Engineering </a:t>
            </a:r>
            <a:r>
              <a:rPr lang="de-DE" dirty="0"/>
              <a:t>haben</a:t>
            </a:r>
          </a:p>
          <a:p>
            <a:endParaRPr lang="en-US" dirty="0"/>
          </a:p>
          <a:p>
            <a:r>
              <a:rPr lang="de-DE" dirty="0"/>
              <a:t>Notwendigkeit</a:t>
            </a:r>
            <a:r>
              <a:rPr lang="en-US" dirty="0"/>
              <a:t> des Software </a:t>
            </a:r>
            <a:r>
              <a:rPr lang="de-DE" dirty="0"/>
              <a:t>Engineerings</a:t>
            </a:r>
            <a:r>
              <a:rPr lang="en-US" dirty="0"/>
              <a:t> </a:t>
            </a:r>
            <a:r>
              <a:rPr lang="de-DE" dirty="0"/>
              <a:t>erkennen</a:t>
            </a:r>
          </a:p>
          <a:p>
            <a:endParaRPr lang="en-US" dirty="0"/>
          </a:p>
          <a:p>
            <a:r>
              <a:rPr lang="de-DE" dirty="0"/>
              <a:t>Einordnung</a:t>
            </a:r>
            <a:r>
              <a:rPr lang="en-US" dirty="0"/>
              <a:t> des </a:t>
            </a:r>
            <a:r>
              <a:rPr lang="de-DE" dirty="0"/>
              <a:t>Anteils</a:t>
            </a:r>
            <a:r>
              <a:rPr lang="en-US" dirty="0"/>
              <a:t> der </a:t>
            </a:r>
            <a:r>
              <a:rPr lang="de-DE" dirty="0"/>
              <a:t>Programmierung</a:t>
            </a:r>
            <a:r>
              <a:rPr lang="en-US" dirty="0"/>
              <a:t> an der </a:t>
            </a:r>
            <a:r>
              <a:rPr lang="de-DE" dirty="0"/>
              <a:t>Entwicklung</a:t>
            </a:r>
            <a:r>
              <a:rPr lang="en-US" dirty="0"/>
              <a:t> von Software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48</a:t>
            </a:fld>
            <a:endParaRPr lang="de-DE" dirty="0"/>
          </a:p>
        </p:txBody>
      </p:sp>
      <p:sp>
        <p:nvSpPr>
          <p:cNvPr id="6" name="Titel 1"/>
          <p:cNvSpPr>
            <a:spLocks noGrp="1"/>
          </p:cNvSpPr>
          <p:nvPr>
            <p:ph type="title"/>
          </p:nvPr>
        </p:nvSpPr>
        <p:spPr/>
        <p:txBody>
          <a:bodyPr/>
          <a:lstStyle/>
          <a:p>
            <a:r>
              <a:rPr lang="de-DE" dirty="0"/>
              <a:t>Zusammenfassung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Sie mitgenommen haben sollten</a:t>
            </a:r>
          </a:p>
        </p:txBody>
      </p:sp>
      <p:sp>
        <p:nvSpPr>
          <p:cNvPr id="3" name="Inhaltsplatzhalter 2"/>
          <p:cNvSpPr>
            <a:spLocks noGrp="1"/>
          </p:cNvSpPr>
          <p:nvPr>
            <p:ph idx="1"/>
          </p:nvPr>
        </p:nvSpPr>
        <p:spPr/>
        <p:txBody>
          <a:bodyPr>
            <a:normAutofit/>
          </a:bodyPr>
          <a:lstStyle/>
          <a:p>
            <a:r>
              <a:rPr lang="de-DE" dirty="0"/>
              <a:t>Was ist Software Engineering?</a:t>
            </a:r>
          </a:p>
          <a:p>
            <a:r>
              <a:rPr lang="de-DE" dirty="0"/>
              <a:t>Nennen/Erklären Sie X mögliche Gründe für das Scheitern von Software-Projekten</a:t>
            </a:r>
          </a:p>
          <a:p>
            <a:r>
              <a:rPr lang="de-DE" dirty="0"/>
              <a:t>Was ist die Softwarekrise? Warum trat sie auf?</a:t>
            </a:r>
          </a:p>
          <a:p>
            <a:r>
              <a:rPr lang="de-DE" dirty="0"/>
              <a:t>Nennen/Erklären Sie die Prozesse im Software-Lebenszyklus.</a:t>
            </a:r>
          </a:p>
          <a:p>
            <a:r>
              <a:rPr lang="de-DE" dirty="0"/>
              <a:t>Was sind die Gemeinsamkeiten/Unterschiede von Software Engineering zur klassischen </a:t>
            </a:r>
            <a:r>
              <a:rPr lang="de-DE" dirty="0" err="1"/>
              <a:t>Ingenieursdiziplin</a:t>
            </a:r>
            <a:r>
              <a:rPr lang="de-DE" dirty="0"/>
              <a: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Übung II</a:t>
            </a:r>
            <a:endParaRPr lang="en-US" dirty="0"/>
          </a:p>
        </p:txBody>
      </p:sp>
      <p:sp>
        <p:nvSpPr>
          <p:cNvPr id="3" name="Inhaltsplatzhalter 2"/>
          <p:cNvSpPr>
            <a:spLocks noGrp="1"/>
          </p:cNvSpPr>
          <p:nvPr>
            <p:ph idx="1"/>
          </p:nvPr>
        </p:nvSpPr>
        <p:spPr/>
        <p:txBody>
          <a:bodyPr>
            <a:normAutofit lnSpcReduction="10000"/>
          </a:bodyPr>
          <a:lstStyle/>
          <a:p>
            <a:r>
              <a:rPr lang="de-DE" dirty="0" smtClean="0"/>
              <a:t>Für jede Lebensphase wird es einen Meilenstein geben</a:t>
            </a:r>
          </a:p>
          <a:p>
            <a:r>
              <a:rPr lang="de-DE" dirty="0" smtClean="0"/>
              <a:t>Alle 2 bis 3 Wochen muss ein Meilenstein eingereicht werden</a:t>
            </a:r>
          </a:p>
          <a:p>
            <a:r>
              <a:rPr lang="de-DE" dirty="0" smtClean="0"/>
              <a:t>Für die Implementierung:</a:t>
            </a:r>
          </a:p>
          <a:p>
            <a:pPr lvl="1"/>
            <a:r>
              <a:rPr lang="de-DE" dirty="0" smtClean="0"/>
              <a:t>Es muss nicht das ganze Projekt implementiert werden</a:t>
            </a:r>
          </a:p>
          <a:p>
            <a:pPr lvl="1"/>
            <a:r>
              <a:rPr lang="de-DE" dirty="0" smtClean="0"/>
              <a:t>Sie können sich eins/wenige Features raussuchen und diese/s dann implementieren</a:t>
            </a:r>
          </a:p>
          <a:p>
            <a:pPr lvl="1"/>
            <a:r>
              <a:rPr lang="de-DE" dirty="0" smtClean="0"/>
              <a:t>Sie dürfen sich gern mit anderen Teams abstimmen und ihre Features am Ende integrieren</a:t>
            </a:r>
            <a:endParaRPr lang="en-US" dirty="0" smtClean="0"/>
          </a:p>
          <a:p>
            <a:pPr lvl="1"/>
            <a:r>
              <a:rPr lang="de-DE" dirty="0" smtClean="0"/>
              <a:t>Sie dürfen sich eine objekt-orientierte Programmiersprache aussuchen (bitte begründen)</a:t>
            </a:r>
          </a:p>
          <a:p>
            <a:pPr lvl="1"/>
            <a:r>
              <a:rPr lang="de-DE" dirty="0" smtClean="0"/>
              <a:t>Sie dürfen vorhandene Libraries benutzen (bitte begründen)</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5</a:t>
            </a:fld>
            <a:endParaRPr lang="de-DE" dirty="0"/>
          </a:p>
        </p:txBody>
      </p:sp>
    </p:spTree>
    <p:extLst>
      <p:ext uri="{BB962C8B-B14F-4D97-AF65-F5344CB8AC3E}">
        <p14:creationId xmlns:p14="http://schemas.microsoft.com/office/powerpoint/2010/main" val="3851712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a:t>
            </a:r>
          </a:p>
        </p:txBody>
      </p:sp>
      <p:sp>
        <p:nvSpPr>
          <p:cNvPr id="3" name="Inhaltsplatzhalter 2"/>
          <p:cNvSpPr>
            <a:spLocks noGrp="1"/>
          </p:cNvSpPr>
          <p:nvPr>
            <p:ph idx="1"/>
          </p:nvPr>
        </p:nvSpPr>
        <p:spPr/>
        <p:txBody>
          <a:bodyPr/>
          <a:lstStyle/>
          <a:p>
            <a:r>
              <a:rPr lang="de-DE" dirty="0"/>
              <a:t>Beliebiges Software-Engineering Buch</a:t>
            </a:r>
          </a:p>
          <a:p>
            <a:r>
              <a:rPr lang="de-DE" dirty="0"/>
              <a:t>Internet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50</a:t>
            </a:fld>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Übung III</a:t>
            </a:r>
            <a:endParaRPr lang="en-US" dirty="0"/>
          </a:p>
        </p:txBody>
      </p:sp>
      <p:sp>
        <p:nvSpPr>
          <p:cNvPr id="3" name="Inhaltsplatzhalter 2"/>
          <p:cNvSpPr>
            <a:spLocks noGrp="1"/>
          </p:cNvSpPr>
          <p:nvPr>
            <p:ph idx="1"/>
          </p:nvPr>
        </p:nvSpPr>
        <p:spPr/>
        <p:txBody>
          <a:bodyPr/>
          <a:lstStyle/>
          <a:p>
            <a:r>
              <a:rPr lang="de-DE" dirty="0" smtClean="0"/>
              <a:t>Das Projekt wird in Teams mit 4 bis 6 Studierenden bearbeitet</a:t>
            </a:r>
          </a:p>
          <a:p>
            <a:r>
              <a:rPr lang="de-DE" dirty="0"/>
              <a:t>Jede Woche gibt es eine kurze Präsentation zum Fortschritt:</a:t>
            </a:r>
          </a:p>
          <a:p>
            <a:pPr lvl="1"/>
            <a:r>
              <a:rPr lang="de-DE" dirty="0"/>
              <a:t>Was ist seit der letzten Woche passiert?</a:t>
            </a:r>
          </a:p>
          <a:p>
            <a:pPr lvl="1"/>
            <a:r>
              <a:rPr lang="de-DE" dirty="0"/>
              <a:t>Was waren die Herausforderungen und Probleme? Wie wurden sie gelöst?</a:t>
            </a:r>
          </a:p>
          <a:p>
            <a:pPr lvl="1"/>
            <a:r>
              <a:rPr lang="de-DE" dirty="0"/>
              <a:t>Was lief gut? Was lief nicht gut?</a:t>
            </a:r>
          </a:p>
          <a:p>
            <a:pPr lvl="1"/>
            <a:r>
              <a:rPr lang="de-DE" dirty="0"/>
              <a:t>Was haben Sie gelernt? Was würden Sie beim nächsten Mal anders machen?</a:t>
            </a:r>
          </a:p>
          <a:p>
            <a:r>
              <a:rPr lang="de-DE" dirty="0" smtClean="0"/>
              <a:t>Jedes Teammitglied soll mindestens einmal eine Fortschrittspräsentation halten</a:t>
            </a:r>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6</a:t>
            </a:fld>
            <a:endParaRPr lang="de-DE" dirty="0"/>
          </a:p>
        </p:txBody>
      </p:sp>
    </p:spTree>
    <p:extLst>
      <p:ext uri="{BB962C8B-B14F-4D97-AF65-F5344CB8AC3E}">
        <p14:creationId xmlns:p14="http://schemas.microsoft.com/office/powerpoint/2010/main" val="109363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9D8F654-7EE1-4F93-AF81-BAE5A3A4D658}"/>
              </a:ext>
            </a:extLst>
          </p:cNvPr>
          <p:cNvPicPr>
            <a:picLocks noChangeAspect="1"/>
          </p:cNvPicPr>
          <p:nvPr/>
        </p:nvPicPr>
        <p:blipFill>
          <a:blip r:embed="rId2"/>
          <a:stretch>
            <a:fillRect/>
          </a:stretch>
        </p:blipFill>
        <p:spPr>
          <a:xfrm>
            <a:off x="5879976" y="5782322"/>
            <a:ext cx="2253614" cy="751205"/>
          </a:xfrm>
          <a:prstGeom prst="rect">
            <a:avLst/>
          </a:prstGeom>
        </p:spPr>
      </p:pic>
      <p:sp>
        <p:nvSpPr>
          <p:cNvPr id="2" name="Titel 1">
            <a:extLst>
              <a:ext uri="{FF2B5EF4-FFF2-40B4-BE49-F238E27FC236}">
                <a16:creationId xmlns:a16="http://schemas.microsoft.com/office/drawing/2014/main" id="{23F1A3BE-8B73-49E2-BF29-4BBE7A51807B}"/>
              </a:ext>
            </a:extLst>
          </p:cNvPr>
          <p:cNvSpPr>
            <a:spLocks noGrp="1"/>
          </p:cNvSpPr>
          <p:nvPr>
            <p:ph type="title"/>
          </p:nvPr>
        </p:nvSpPr>
        <p:spPr/>
        <p:txBody>
          <a:bodyPr/>
          <a:lstStyle/>
          <a:p>
            <a:r>
              <a:rPr lang="en-US" dirty="0" err="1"/>
              <a:t>Industrievorlesung</a:t>
            </a:r>
            <a:r>
              <a:rPr lang="en-US" dirty="0"/>
              <a:t>(</a:t>
            </a:r>
            <a:r>
              <a:rPr lang="en-US" dirty="0" err="1"/>
              <a:t>en</a:t>
            </a:r>
            <a:r>
              <a:rPr lang="en-US" dirty="0"/>
              <a:t>)!</a:t>
            </a:r>
          </a:p>
        </p:txBody>
      </p:sp>
      <p:sp>
        <p:nvSpPr>
          <p:cNvPr id="3" name="Inhaltsplatzhalter 2">
            <a:extLst>
              <a:ext uri="{FF2B5EF4-FFF2-40B4-BE49-F238E27FC236}">
                <a16:creationId xmlns:a16="http://schemas.microsoft.com/office/drawing/2014/main" id="{A2715356-19B6-4086-B264-C191D505C80E}"/>
              </a:ext>
            </a:extLst>
          </p:cNvPr>
          <p:cNvSpPr>
            <a:spLocks noGrp="1"/>
          </p:cNvSpPr>
          <p:nvPr>
            <p:ph idx="1"/>
          </p:nvPr>
        </p:nvSpPr>
        <p:spPr/>
        <p:txBody>
          <a:bodyPr>
            <a:normAutofit fontScale="92500" lnSpcReduction="10000"/>
          </a:bodyPr>
          <a:lstStyle/>
          <a:p>
            <a:r>
              <a:rPr lang="de-DE" dirty="0"/>
              <a:t>(nicht gesichert) Jonas Hecht (</a:t>
            </a:r>
            <a:r>
              <a:rPr lang="de-DE" dirty="0" err="1"/>
              <a:t>codecentric</a:t>
            </a:r>
            <a:r>
              <a:rPr lang="de-DE" dirty="0"/>
              <a:t> AG)</a:t>
            </a:r>
          </a:p>
          <a:p>
            <a:pPr lvl="1"/>
            <a:r>
              <a:rPr lang="de-DE" dirty="0"/>
              <a:t>IT-Consultant</a:t>
            </a:r>
          </a:p>
          <a:p>
            <a:pPr lvl="1"/>
            <a:r>
              <a:rPr lang="de-DE" dirty="0"/>
              <a:t>Java-Entwickler</a:t>
            </a:r>
          </a:p>
          <a:p>
            <a:pPr lvl="1"/>
            <a:r>
              <a:rPr lang="de-DE" dirty="0"/>
              <a:t>Spring &amp; Spring-Boot</a:t>
            </a:r>
          </a:p>
          <a:p>
            <a:pPr lvl="1"/>
            <a:r>
              <a:rPr lang="de-DE" dirty="0"/>
              <a:t>Docker, etc</a:t>
            </a:r>
            <a:r>
              <a:rPr lang="de-DE" dirty="0" smtClean="0"/>
              <a:t>.</a:t>
            </a:r>
          </a:p>
          <a:p>
            <a:pPr lvl="1"/>
            <a:r>
              <a:rPr lang="de-DE" dirty="0" smtClean="0"/>
              <a:t>Geht ein anderer Tag für die Vorlesung?</a:t>
            </a:r>
            <a:endParaRPr lang="de-DE" dirty="0"/>
          </a:p>
          <a:p>
            <a:pPr lvl="1"/>
            <a:endParaRPr lang="de-DE" sz="1800" dirty="0"/>
          </a:p>
          <a:p>
            <a:r>
              <a:rPr lang="de-DE" dirty="0" smtClean="0"/>
              <a:t>Prof</a:t>
            </a:r>
            <a:r>
              <a:rPr lang="de-DE" dirty="0"/>
              <a:t>. Dr.-Ing. Thomas Leich (METOP GmbH)</a:t>
            </a:r>
          </a:p>
          <a:p>
            <a:pPr lvl="1"/>
            <a:r>
              <a:rPr lang="de-DE" dirty="0"/>
              <a:t>Geschäftsführung</a:t>
            </a:r>
          </a:p>
          <a:p>
            <a:pPr lvl="1"/>
            <a:r>
              <a:rPr lang="de-DE" dirty="0"/>
              <a:t>Software Engineering in der Praxis</a:t>
            </a:r>
          </a:p>
          <a:p>
            <a:pPr lvl="1"/>
            <a:r>
              <a:rPr lang="de-DE" dirty="0"/>
              <a:t>Software Engineering mit</a:t>
            </a:r>
            <a:br>
              <a:rPr lang="de-DE" dirty="0"/>
            </a:br>
            <a:r>
              <a:rPr lang="de-DE" dirty="0"/>
              <a:t>global verteilten Teams</a:t>
            </a:r>
          </a:p>
          <a:p>
            <a:endParaRPr lang="en-US" dirty="0"/>
          </a:p>
        </p:txBody>
      </p:sp>
      <p:sp>
        <p:nvSpPr>
          <p:cNvPr id="4" name="Foliennummernplatzhalter 3">
            <a:extLst>
              <a:ext uri="{FF2B5EF4-FFF2-40B4-BE49-F238E27FC236}">
                <a16:creationId xmlns:a16="http://schemas.microsoft.com/office/drawing/2014/main" id="{F2DC923D-4C41-4876-8977-06538EB67E6C}"/>
              </a:ext>
            </a:extLst>
          </p:cNvPr>
          <p:cNvSpPr>
            <a:spLocks noGrp="1"/>
          </p:cNvSpPr>
          <p:nvPr>
            <p:ph type="sldNum" sz="quarter" idx="12"/>
          </p:nvPr>
        </p:nvSpPr>
        <p:spPr/>
        <p:txBody>
          <a:bodyPr/>
          <a:lstStyle/>
          <a:p>
            <a:pPr>
              <a:defRPr/>
            </a:pPr>
            <a:fld id="{C0B85308-4B91-4084-B5EB-6B176834447A}" type="slidenum">
              <a:rPr lang="de-DE" smtClean="0"/>
              <a:pPr>
                <a:defRPr/>
              </a:pPr>
              <a:t>7</a:t>
            </a:fld>
            <a:endParaRPr lang="de-DE"/>
          </a:p>
        </p:txBody>
      </p:sp>
      <p:pic>
        <p:nvPicPr>
          <p:cNvPr id="7" name="Grafik 6">
            <a:extLst>
              <a:ext uri="{FF2B5EF4-FFF2-40B4-BE49-F238E27FC236}">
                <a16:creationId xmlns:a16="http://schemas.microsoft.com/office/drawing/2014/main" id="{4094A2CB-B2EE-4FEB-AAE6-AD1D7A6DF537}"/>
              </a:ext>
            </a:extLst>
          </p:cNvPr>
          <p:cNvPicPr>
            <a:picLocks noChangeAspect="1"/>
          </p:cNvPicPr>
          <p:nvPr/>
        </p:nvPicPr>
        <p:blipFill>
          <a:blip r:embed="rId3"/>
          <a:stretch>
            <a:fillRect/>
          </a:stretch>
        </p:blipFill>
        <p:spPr>
          <a:xfrm>
            <a:off x="8195315" y="4942692"/>
            <a:ext cx="2375464" cy="1582653"/>
          </a:xfrm>
          <a:prstGeom prst="rect">
            <a:avLst/>
          </a:prstGeom>
          <a:ln>
            <a:noFill/>
          </a:ln>
          <a:effectLst>
            <a:outerShdw blurRad="190500" algn="tl" rotWithShape="0">
              <a:srgbClr val="000000">
                <a:alpha val="70000"/>
              </a:srgbClr>
            </a:outerShdw>
          </a:effectLst>
        </p:spPr>
      </p:pic>
      <p:pic>
        <p:nvPicPr>
          <p:cNvPr id="8" name="Grafik 7">
            <a:extLst>
              <a:ext uri="{FF2B5EF4-FFF2-40B4-BE49-F238E27FC236}">
                <a16:creationId xmlns:a16="http://schemas.microsoft.com/office/drawing/2014/main" id="{83A177E2-5126-4226-AC85-67895097DCCF}"/>
              </a:ext>
            </a:extLst>
          </p:cNvPr>
          <p:cNvPicPr>
            <a:picLocks noChangeAspect="1"/>
          </p:cNvPicPr>
          <p:nvPr/>
        </p:nvPicPr>
        <p:blipFill>
          <a:blip r:embed="rId4"/>
          <a:stretch>
            <a:fillRect/>
          </a:stretch>
        </p:blipFill>
        <p:spPr>
          <a:xfrm>
            <a:off x="6258712" y="2852399"/>
            <a:ext cx="1944216" cy="918433"/>
          </a:xfrm>
          <a:prstGeom prst="rect">
            <a:avLst/>
          </a:prstGeom>
        </p:spPr>
      </p:pic>
      <p:pic>
        <p:nvPicPr>
          <p:cNvPr id="9" name="Grafik 8">
            <a:extLst>
              <a:ext uri="{FF2B5EF4-FFF2-40B4-BE49-F238E27FC236}">
                <a16:creationId xmlns:a16="http://schemas.microsoft.com/office/drawing/2014/main" id="{5F957FD8-84EF-454E-9B79-D8F931D5CCC1}"/>
              </a:ext>
            </a:extLst>
          </p:cNvPr>
          <p:cNvPicPr>
            <a:picLocks noChangeAspect="1"/>
          </p:cNvPicPr>
          <p:nvPr/>
        </p:nvPicPr>
        <p:blipFill>
          <a:blip r:embed="rId5"/>
          <a:stretch>
            <a:fillRect/>
          </a:stretch>
        </p:blipFill>
        <p:spPr>
          <a:xfrm>
            <a:off x="8430547" y="1612404"/>
            <a:ext cx="1905000" cy="1905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865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Organisatorisches</a:t>
            </a:r>
            <a:r>
              <a:rPr lang="en-US" dirty="0"/>
              <a:t>: </a:t>
            </a:r>
            <a:r>
              <a:rPr lang="en-US" dirty="0" err="1"/>
              <a:t>Einordnung</a:t>
            </a:r>
            <a:endParaRPr lang="de-DE" dirty="0"/>
          </a:p>
        </p:txBody>
      </p:sp>
      <p:sp>
        <p:nvSpPr>
          <p:cNvPr id="3" name="Inhaltsplatzhalter 2"/>
          <p:cNvSpPr>
            <a:spLocks noGrp="1"/>
          </p:cNvSpPr>
          <p:nvPr>
            <p:ph idx="1"/>
          </p:nvPr>
        </p:nvSpPr>
        <p:spPr/>
        <p:txBody>
          <a:bodyPr>
            <a:normAutofit/>
          </a:bodyPr>
          <a:lstStyle/>
          <a:p>
            <a:r>
              <a:rPr lang="de-DE" dirty="0"/>
              <a:t>Zuhörer: Bachelorstudierende </a:t>
            </a:r>
          </a:p>
          <a:p>
            <a:pPr lvl="1"/>
            <a:r>
              <a:rPr lang="de-DE" dirty="0"/>
              <a:t>Gibt es Masterstudenten?</a:t>
            </a:r>
          </a:p>
          <a:p>
            <a:r>
              <a:rPr lang="de-DE" dirty="0"/>
              <a:t>Einordnung:</a:t>
            </a:r>
          </a:p>
          <a:p>
            <a:pPr lvl="1"/>
            <a:r>
              <a:rPr lang="de-DE" dirty="0"/>
              <a:t>Vorlesung: Theoretische Grundlagen, kleine Beispiele, Diskussionen</a:t>
            </a:r>
          </a:p>
          <a:p>
            <a:pPr lvl="1"/>
            <a:r>
              <a:rPr lang="de-DE" dirty="0"/>
              <a:t>Übung: Praktische Beispiele, Stoff orientiert sich an Erfahrungen und Problemen bei der Bearbeitung eines typischen, realen Software-Projekts</a:t>
            </a:r>
          </a:p>
          <a:p>
            <a:r>
              <a:rPr lang="de-DE" dirty="0"/>
              <a:t>Klausur:</a:t>
            </a:r>
          </a:p>
          <a:p>
            <a:pPr lvl="1"/>
            <a:r>
              <a:rPr lang="de-DE"/>
              <a:t>90 </a:t>
            </a:r>
            <a:r>
              <a:rPr lang="de-DE" smtClean="0"/>
              <a:t>Minuten</a:t>
            </a:r>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8</a:t>
            </a:fld>
            <a:endParaRPr lang="de-DE"/>
          </a:p>
        </p:txBody>
      </p:sp>
    </p:spTree>
    <p:extLst>
      <p:ext uri="{BB962C8B-B14F-4D97-AF65-F5344CB8AC3E}">
        <p14:creationId xmlns:p14="http://schemas.microsoft.com/office/powerpoint/2010/main" val="34559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a:t>
            </a:r>
          </a:p>
        </p:txBody>
      </p:sp>
      <p:sp>
        <p:nvSpPr>
          <p:cNvPr id="3" name="Inhaltsplatzhalter 2"/>
          <p:cNvSpPr>
            <a:spLocks noGrp="1"/>
          </p:cNvSpPr>
          <p:nvPr>
            <p:ph idx="1"/>
          </p:nvPr>
        </p:nvSpPr>
        <p:spPr/>
        <p:txBody>
          <a:bodyPr>
            <a:normAutofit fontScale="92500" lnSpcReduction="10000"/>
          </a:bodyPr>
          <a:lstStyle/>
          <a:p>
            <a:r>
              <a:rPr lang="en-US" altLang="de-DE" i="1" dirty="0">
                <a:solidFill>
                  <a:srgbClr val="7F0101"/>
                </a:solidFill>
              </a:rPr>
              <a:t>Software Engineering</a:t>
            </a:r>
            <a:r>
              <a:rPr lang="en-US" altLang="de-DE" dirty="0"/>
              <a:t>. Ian </a:t>
            </a:r>
            <a:r>
              <a:rPr lang="en-US" altLang="de-DE" dirty="0" err="1"/>
              <a:t>Sommerville</a:t>
            </a:r>
            <a:r>
              <a:rPr lang="en-US" altLang="de-DE" dirty="0"/>
              <a:t>. Addison-Wesley Pub Co; ISBN: 020139815X, 7th edition, 2004</a:t>
            </a:r>
          </a:p>
          <a:p>
            <a:r>
              <a:rPr lang="en-US" altLang="de-DE" i="1" dirty="0">
                <a:solidFill>
                  <a:srgbClr val="7F0101"/>
                </a:solidFill>
              </a:rPr>
              <a:t>Software Engineering: A </a:t>
            </a:r>
            <a:r>
              <a:rPr lang="en-US" altLang="de-DE" i="1" dirty="0" err="1">
                <a:solidFill>
                  <a:srgbClr val="7F0101"/>
                </a:solidFill>
              </a:rPr>
              <a:t>Practioner's</a:t>
            </a:r>
            <a:r>
              <a:rPr lang="en-US" altLang="de-DE" i="1" dirty="0">
                <a:solidFill>
                  <a:srgbClr val="7F0101"/>
                </a:solidFill>
              </a:rPr>
              <a:t> Approach</a:t>
            </a:r>
            <a:r>
              <a:rPr lang="en-US" altLang="de-DE" dirty="0"/>
              <a:t>. Roger S. Pressman. McGraw Hill Text; ISBN: 0072496681; 5th edition, 2001</a:t>
            </a:r>
          </a:p>
          <a:p>
            <a:r>
              <a:rPr lang="en-US" altLang="de-DE" i="1" dirty="0">
                <a:solidFill>
                  <a:srgbClr val="7F0101"/>
                </a:solidFill>
              </a:rPr>
              <a:t>Using UML: Software Engineering with Objects and Components</a:t>
            </a:r>
            <a:r>
              <a:rPr lang="en-US" altLang="de-DE" dirty="0"/>
              <a:t>. </a:t>
            </a:r>
            <a:r>
              <a:rPr lang="en-US" altLang="de-DE" dirty="0" err="1"/>
              <a:t>Perdita</a:t>
            </a:r>
            <a:r>
              <a:rPr lang="en-US" altLang="de-DE" dirty="0"/>
              <a:t> Stevens and Rob J. Pooley. Addison-Wesley Pub Co; ISBN: 0201648601; 1st edition, 1999</a:t>
            </a:r>
          </a:p>
          <a:p>
            <a:r>
              <a:rPr lang="en-US" altLang="de-DE" i="1" dirty="0">
                <a:solidFill>
                  <a:srgbClr val="7F0101"/>
                </a:solidFill>
              </a:rPr>
              <a:t>Designing Object-Oriented Software</a:t>
            </a:r>
            <a:r>
              <a:rPr lang="en-US" altLang="de-DE" dirty="0"/>
              <a:t>. Rebecca </a:t>
            </a:r>
            <a:r>
              <a:rPr lang="en-US" altLang="de-DE" dirty="0" err="1"/>
              <a:t>Wirfs</a:t>
            </a:r>
            <a:r>
              <a:rPr lang="en-US" altLang="de-DE" dirty="0"/>
              <a:t>-Brock and Brian Wilkerson and Lauren Wiener. Prentice Hall PTR; ISBN: 0136298257; 1990</a:t>
            </a:r>
          </a:p>
          <a:p>
            <a:endParaRPr lang="de-DE" dirty="0"/>
          </a:p>
          <a:p>
            <a:r>
              <a:rPr lang="de-DE" dirty="0"/>
              <a:t>Aber:</a:t>
            </a:r>
          </a:p>
          <a:p>
            <a:pPr lvl="1"/>
            <a:r>
              <a:rPr lang="de-DE" dirty="0"/>
              <a:t>Kein einzelnes Buch für den gesamten Stoff der Vorlesung</a:t>
            </a:r>
          </a:p>
          <a:p>
            <a:pPr lvl="1"/>
            <a:r>
              <a:rPr lang="de-DE" dirty="0"/>
              <a:t>Zu jedem Thema gibt es Empfehlungen</a:t>
            </a:r>
          </a:p>
          <a:p>
            <a:pPr lvl="1"/>
            <a:r>
              <a:rPr lang="de-DE" dirty="0"/>
              <a:t>Vieles auch im Internet gut nachzulesen</a:t>
            </a:r>
          </a:p>
        </p:txBody>
      </p:sp>
      <p:sp>
        <p:nvSpPr>
          <p:cNvPr id="4" name="Foliennummernplatzhalter 3"/>
          <p:cNvSpPr>
            <a:spLocks noGrp="1"/>
          </p:cNvSpPr>
          <p:nvPr>
            <p:ph type="sldNum" sz="quarter" idx="12"/>
          </p:nvPr>
        </p:nvSpPr>
        <p:spPr/>
        <p:txBody>
          <a:bodyPr/>
          <a:lstStyle/>
          <a:p>
            <a:fld id="{6C6AE60A-B69C-4790-82F7-3882EDF23186}" type="slidenum">
              <a:rPr lang="de-DE" smtClean="0"/>
              <a:pPr/>
              <a:t>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2928</Words>
  <Application>Microsoft Office PowerPoint</Application>
  <PresentationFormat>Breitbild</PresentationFormat>
  <Paragraphs>400</Paragraphs>
  <Slides>50</Slides>
  <Notes>23</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50</vt:i4>
      </vt:variant>
    </vt:vector>
  </HeadingPairs>
  <TitlesOfParts>
    <vt:vector size="57" baseType="lpstr">
      <vt:lpstr>Arial</vt:lpstr>
      <vt:lpstr>Calibri</vt:lpstr>
      <vt:lpstr>Droid Sans Fallback</vt:lpstr>
      <vt:lpstr>FreeSans</vt:lpstr>
      <vt:lpstr>StarSymbol</vt:lpstr>
      <vt:lpstr>Ubuntu</vt:lpstr>
      <vt:lpstr>Larissa-Design</vt:lpstr>
      <vt:lpstr>Software Engineering</vt:lpstr>
      <vt:lpstr>Organisatorisches: Übersicht</vt:lpstr>
      <vt:lpstr>Organisatorisches: Termine</vt:lpstr>
      <vt:lpstr>Übung I</vt:lpstr>
      <vt:lpstr>Übung II</vt:lpstr>
      <vt:lpstr>Übung III</vt:lpstr>
      <vt:lpstr>Industrievorlesung(en)!</vt:lpstr>
      <vt:lpstr>Organisatorisches: Einordnung</vt:lpstr>
      <vt:lpstr>Literatur</vt:lpstr>
      <vt:lpstr>Ablauf einer Vorlesung</vt:lpstr>
      <vt:lpstr>PowerPoint-Präsentation</vt:lpstr>
      <vt:lpstr>Software Engineering vs. Informatik</vt:lpstr>
      <vt:lpstr>Warum Software Engineering?</vt:lpstr>
      <vt:lpstr>Gründe zur Entstehung: Softwarekrise</vt:lpstr>
      <vt:lpstr>Beispiele gescheiterte Projekte: Ariane 5</vt:lpstr>
      <vt:lpstr>Therac-25</vt:lpstr>
      <vt:lpstr>Apollo 11 PGNCS</vt:lpstr>
      <vt:lpstr>Mariner I</vt:lpstr>
      <vt:lpstr>“Morris Worm”</vt:lpstr>
      <vt:lpstr>Mars Climate Orbiter</vt:lpstr>
      <vt:lpstr>Mars Polar Lander</vt:lpstr>
      <vt:lpstr>Patriot Missile Disaster</vt:lpstr>
      <vt:lpstr>AT&amp;T Telefonnetzwerk-Crash</vt:lpstr>
      <vt:lpstr>Los Angeles Flugkontroll-Crash</vt:lpstr>
      <vt:lpstr>2003 Northeast Blackout</vt:lpstr>
      <vt:lpstr>USS Yorktown</vt:lpstr>
      <vt:lpstr>Mars Global Surveyor</vt:lpstr>
      <vt:lpstr>Toyota Acceleration Bug</vt:lpstr>
      <vt:lpstr>Corrupted Blood Incident</vt:lpstr>
      <vt:lpstr>Hamburg-Altona Railway Switch</vt:lpstr>
      <vt:lpstr>Beispiele für gescheiterte Projekte</vt:lpstr>
      <vt:lpstr>PowerPoint-Präsentation</vt:lpstr>
      <vt:lpstr>Boing 737 Max</vt:lpstr>
      <vt:lpstr>Beispiele für gescheiterte Projekte II</vt:lpstr>
      <vt:lpstr>Extreme Komplexität (Beispiel)</vt:lpstr>
      <vt:lpstr>Aufgabe: Gründe für Scheitern</vt:lpstr>
      <vt:lpstr>Gründe für Scheitern</vt:lpstr>
      <vt:lpstr>Lösung: Software Engineering</vt:lpstr>
      <vt:lpstr>Begriff: Software Engineering</vt:lpstr>
      <vt:lpstr>Definition: Software Engineering (1)</vt:lpstr>
      <vt:lpstr>Definition: Software Engineering (2)</vt:lpstr>
      <vt:lpstr>Definition: Software Engineering (3)</vt:lpstr>
      <vt:lpstr>Aufgabe</vt:lpstr>
      <vt:lpstr>Softwarelebenszyklus - Einordnung</vt:lpstr>
      <vt:lpstr>Abgrenzung: Ingenieursdisziplin</vt:lpstr>
      <vt:lpstr>Was ist „Gute“ Software?</vt:lpstr>
      <vt:lpstr>Fundamentale Prinzipien und Konzepte</vt:lpstr>
      <vt:lpstr>Zusammenfassung</vt:lpstr>
      <vt:lpstr>Was Sie mitgenommen haben sollten</vt:lpstr>
      <vt:lpstr>Literatur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siegmunn</dc:creator>
  <cp:lastModifiedBy>Janet</cp:lastModifiedBy>
  <cp:revision>949</cp:revision>
  <cp:lastPrinted>2015-04-10T11:34:16Z</cp:lastPrinted>
  <dcterms:modified xsi:type="dcterms:W3CDTF">2019-10-11T09:45:06Z</dcterms:modified>
</cp:coreProperties>
</file>